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</p:sldIdLst>
  <p:sldSz cx="12192000" cy="6858000"/>
  <p:notesSz cx="6858000" cy="9144000"/>
  <p:custDataLst>
    <p:tags r:id="rId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69" d="100"/>
          <a:sy n="69" d="100"/>
        </p:scale>
        <p:origin x="66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gs" Target="tags/tag1.xml"/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A36D-2610-4E08-855D-5DDB951CF0A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423C6-410A-488B-B098-AE330EA597C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A36D-2610-4E08-855D-5DDB951CF0A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423C6-410A-488B-B098-AE330EA597C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A36D-2610-4E08-855D-5DDB951CF0A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423C6-410A-488B-B098-AE330EA597C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A36D-2610-4E08-855D-5DDB951CF0A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423C6-410A-488B-B098-AE330EA597C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A36D-2610-4E08-855D-5DDB951CF0A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423C6-410A-488B-B098-AE330EA597C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A36D-2610-4E08-855D-5DDB951CF0AC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423C6-410A-488B-B098-AE330EA597C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A36D-2610-4E08-855D-5DDB951CF0AC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423C6-410A-488B-B098-AE330EA597C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A36D-2610-4E08-855D-5DDB951CF0A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423C6-410A-488B-B098-AE330EA597C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A36D-2610-4E08-855D-5DDB951CF0AC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423C6-410A-488B-B098-AE330EA597C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A36D-2610-4E08-855D-5DDB951CF0AC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423C6-410A-488B-B098-AE330EA597C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4A36D-2610-4E08-855D-5DDB951CF0AC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423C6-410A-488B-B098-AE330EA597C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4A36D-2610-4E08-855D-5DDB951CF0AC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423C6-410A-488B-B098-AE330EA597C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63550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</a:bodyPr>
          <a:p>
            <a:pPr algn="ctr"/>
            <a:r>
              <a:rPr lang="zh-CN" altLang="en-US" sz="2665" b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博士学位论文盲审评阅意见处理流程图</a:t>
            </a:r>
            <a:endParaRPr lang="zh-CN" altLang="en-US" sz="2665" b="1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4" name="矩形 3"/>
          <p:cNvSpPr/>
          <p:nvPr/>
        </p:nvSpPr>
        <p:spPr>
          <a:xfrm>
            <a:off x="882650" y="1171575"/>
            <a:ext cx="2526030" cy="427990"/>
          </a:xfrm>
          <a:prstGeom prst="rect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</a:bodyPr>
          <a:p>
            <a:pPr algn="ctr"/>
            <a:r>
              <a:rPr lang="zh-CN" altLang="en-US" sz="140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第一次送审（送审</a:t>
            </a:r>
            <a:r>
              <a:rPr lang="en-US" altLang="zh-CN" sz="140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r>
              <a:rPr lang="zh-CN" altLang="en-US" sz="140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份）</a:t>
            </a:r>
            <a:endParaRPr lang="zh-CN" altLang="en-US" sz="1400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矩形 4"/>
          <p:cNvSpPr/>
          <p:nvPr/>
        </p:nvSpPr>
        <p:spPr>
          <a:xfrm>
            <a:off x="871855" y="2588895"/>
            <a:ext cx="1667510" cy="344805"/>
          </a:xfrm>
          <a:prstGeom prst="rect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</a:bodyPr>
          <a:p>
            <a:pPr algn="ctr"/>
            <a:r>
              <a:rPr lang="en-US" altLang="zh-CN" sz="140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r>
              <a:rPr lang="zh-CN" altLang="en-US" sz="140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个不合格</a:t>
            </a:r>
            <a:endParaRPr lang="zh-CN" altLang="en-US" sz="1400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矩形 6"/>
          <p:cNvSpPr/>
          <p:nvPr/>
        </p:nvSpPr>
        <p:spPr>
          <a:xfrm>
            <a:off x="2903855" y="1852295"/>
            <a:ext cx="1743710" cy="943610"/>
          </a:xfrm>
          <a:prstGeom prst="rect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</a:bodyPr>
          <a:p>
            <a:pPr algn="ctr"/>
            <a:r>
              <a:rPr lang="zh-CN" altLang="en-US" sz="140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申诉（需有一份</a:t>
            </a:r>
            <a:r>
              <a:rPr lang="en-US" altLang="zh-CN" sz="140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80</a:t>
            </a:r>
            <a:r>
              <a:rPr lang="zh-CN" altLang="en-US" sz="140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分及以上的评审意见；送审</a:t>
            </a:r>
            <a:r>
              <a:rPr lang="en-US" altLang="zh-CN" sz="140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r>
              <a:rPr lang="zh-CN" altLang="en-US" sz="140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份）</a:t>
            </a:r>
            <a:endParaRPr lang="zh-CN" altLang="en-US" sz="1400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左大括号 7"/>
          <p:cNvSpPr/>
          <p:nvPr/>
        </p:nvSpPr>
        <p:spPr>
          <a:xfrm>
            <a:off x="4725035" y="1630045"/>
            <a:ext cx="230505" cy="1141095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5067300" y="1265555"/>
            <a:ext cx="3155315" cy="446405"/>
          </a:xfrm>
          <a:prstGeom prst="rect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sz="140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r>
              <a:rPr lang="zh-CN" altLang="en-US" sz="140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份均合格（不需付费），盲审通过</a:t>
            </a:r>
            <a:endParaRPr lang="zh-CN" altLang="en-US" sz="1400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033645" y="2238375"/>
            <a:ext cx="2315210" cy="573405"/>
          </a:xfrm>
          <a:prstGeom prst="rect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140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只有</a:t>
            </a:r>
            <a:r>
              <a:rPr lang="en-US" altLang="zh-CN" sz="140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r>
              <a:rPr lang="zh-CN" altLang="en-US" sz="140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份合格（费用自理），盲审不通过</a:t>
            </a:r>
            <a:endParaRPr lang="zh-CN" altLang="en-US" sz="1400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1" name="直接箭头连接符 10"/>
          <p:cNvCxnSpPr/>
          <p:nvPr/>
        </p:nvCxnSpPr>
        <p:spPr>
          <a:xfrm>
            <a:off x="1705610" y="1645285"/>
            <a:ext cx="0" cy="7759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12" name="左大括号 11"/>
          <p:cNvSpPr/>
          <p:nvPr/>
        </p:nvSpPr>
        <p:spPr>
          <a:xfrm>
            <a:off x="2611755" y="2202815"/>
            <a:ext cx="230505" cy="1141095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13" name="直接箭头连接符 12"/>
          <p:cNvCxnSpPr/>
          <p:nvPr/>
        </p:nvCxnSpPr>
        <p:spPr>
          <a:xfrm>
            <a:off x="7404100" y="2588895"/>
            <a:ext cx="75692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14" name="矩形 13"/>
          <p:cNvSpPr/>
          <p:nvPr/>
        </p:nvSpPr>
        <p:spPr>
          <a:xfrm>
            <a:off x="8216900" y="2148840"/>
            <a:ext cx="2300605" cy="662305"/>
          </a:xfrm>
          <a:prstGeom prst="rect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140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修改</a:t>
            </a:r>
            <a:r>
              <a:rPr lang="en-US" altLang="zh-CN" sz="140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  <a:r>
              <a:rPr lang="zh-CN" altLang="en-US" sz="140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个月后重新送审（送审</a:t>
            </a:r>
            <a:r>
              <a:rPr lang="en-US" altLang="zh-CN" sz="140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r>
              <a:rPr lang="zh-CN" altLang="en-US" sz="140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份），费用自理</a:t>
            </a:r>
            <a:endParaRPr lang="zh-CN" altLang="en-US" sz="1400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2914650" y="3197225"/>
            <a:ext cx="1173480" cy="330200"/>
          </a:xfrm>
          <a:prstGeom prst="rect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</a:bodyPr>
          <a:p>
            <a:pPr algn="ctr"/>
            <a:r>
              <a:rPr lang="zh-CN" altLang="en-US" sz="140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不申诉</a:t>
            </a:r>
            <a:endParaRPr lang="zh-CN" altLang="en-US" sz="1400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6" name="直接箭头连接符 15"/>
          <p:cNvCxnSpPr/>
          <p:nvPr/>
        </p:nvCxnSpPr>
        <p:spPr>
          <a:xfrm flipV="1">
            <a:off x="4126230" y="3357245"/>
            <a:ext cx="863600" cy="12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18" name="矩形 17"/>
          <p:cNvSpPr/>
          <p:nvPr/>
        </p:nvSpPr>
        <p:spPr>
          <a:xfrm>
            <a:off x="4996180" y="3165475"/>
            <a:ext cx="5527675" cy="400050"/>
          </a:xfrm>
          <a:prstGeom prst="rect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140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修改</a:t>
            </a:r>
            <a:r>
              <a:rPr lang="en-US" altLang="zh-CN" sz="140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3</a:t>
            </a:r>
            <a:r>
              <a:rPr lang="zh-CN" altLang="en-US" sz="140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个月后重新送审（送审</a:t>
            </a:r>
            <a:r>
              <a:rPr lang="en-US" altLang="zh-CN" sz="140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2</a:t>
            </a:r>
            <a:r>
              <a:rPr lang="zh-CN" altLang="en-US" sz="140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份），</a:t>
            </a:r>
            <a:r>
              <a:rPr lang="en-US" altLang="zh-CN" sz="140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2</a:t>
            </a:r>
            <a:r>
              <a:rPr lang="zh-CN" altLang="en-US" sz="140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份均合格盲审通过，费用自理</a:t>
            </a:r>
            <a:endParaRPr lang="zh-CN" altLang="en-US" sz="1400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sym typeface="+mn-ea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899160" y="3926840"/>
            <a:ext cx="1618615" cy="328930"/>
          </a:xfrm>
          <a:prstGeom prst="rect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</a:bodyPr>
          <a:p>
            <a:pPr algn="ctr"/>
            <a:r>
              <a:rPr lang="en-US" altLang="zh-CN" sz="140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r>
              <a:rPr lang="zh-CN" altLang="en-US" sz="140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个不合格</a:t>
            </a:r>
            <a:endParaRPr lang="zh-CN" altLang="en-US" sz="1400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弧形 20"/>
          <p:cNvSpPr/>
          <p:nvPr/>
        </p:nvSpPr>
        <p:spPr>
          <a:xfrm rot="14400000">
            <a:off x="-304800" y="2300605"/>
            <a:ext cx="4321175" cy="2256155"/>
          </a:xfrm>
          <a:prstGeom prst="arc">
            <a:avLst>
              <a:gd name="adj1" fmla="val 16200000"/>
              <a:gd name="adj2" fmla="val 90519"/>
            </a:avLst>
          </a:prstGeom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22" name="直接箭头连接符 21"/>
          <p:cNvCxnSpPr>
            <a:stCxn id="19" idx="3"/>
          </p:cNvCxnSpPr>
          <p:nvPr/>
        </p:nvCxnSpPr>
        <p:spPr>
          <a:xfrm>
            <a:off x="2517775" y="4091305"/>
            <a:ext cx="890905" cy="50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23" name="矩形 22"/>
          <p:cNvSpPr/>
          <p:nvPr/>
        </p:nvSpPr>
        <p:spPr>
          <a:xfrm>
            <a:off x="3408680" y="3919855"/>
            <a:ext cx="5340985" cy="335915"/>
          </a:xfrm>
          <a:prstGeom prst="rect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</a:bodyPr>
          <a:p>
            <a:pPr algn="ctr"/>
            <a:r>
              <a:rPr lang="zh-CN" altLang="en-US" sz="140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不允许申诉，修改</a:t>
            </a:r>
            <a:r>
              <a:rPr lang="en-US" altLang="zh-CN" sz="140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  <a:r>
              <a:rPr lang="zh-CN" altLang="en-US" sz="140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个月后重新送审（送审</a:t>
            </a:r>
            <a:r>
              <a:rPr lang="en-US" altLang="zh-CN" sz="140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r>
              <a:rPr lang="zh-CN" altLang="en-US" sz="140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份），费用自理</a:t>
            </a:r>
            <a:endParaRPr lang="zh-CN" altLang="en-US" sz="1400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899795" y="4843780"/>
            <a:ext cx="1617980" cy="369570"/>
          </a:xfrm>
          <a:prstGeom prst="rect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</a:bodyPr>
          <a:p>
            <a:pPr algn="ctr"/>
            <a:r>
              <a:rPr lang="en-US" altLang="zh-CN" sz="140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r>
              <a:rPr lang="zh-CN" altLang="en-US" sz="140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个不合格</a:t>
            </a:r>
            <a:endParaRPr lang="zh-CN" altLang="en-US" sz="1400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25" name="直接箭头连接符 24"/>
          <p:cNvCxnSpPr/>
          <p:nvPr/>
        </p:nvCxnSpPr>
        <p:spPr>
          <a:xfrm>
            <a:off x="2539365" y="5027930"/>
            <a:ext cx="869950" cy="6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26" name="矩形 25"/>
          <p:cNvSpPr/>
          <p:nvPr/>
        </p:nvSpPr>
        <p:spPr>
          <a:xfrm>
            <a:off x="3430905" y="4796790"/>
            <a:ext cx="5357495" cy="416560"/>
          </a:xfrm>
          <a:prstGeom prst="rect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</a:bodyPr>
          <a:p>
            <a:pPr algn="ctr"/>
            <a:r>
              <a:rPr lang="zh-CN" altLang="en-US" sz="140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不允许申诉，修改</a:t>
            </a:r>
            <a:r>
              <a:rPr lang="en-US" altLang="zh-CN" sz="140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12</a:t>
            </a:r>
            <a:r>
              <a:rPr lang="zh-CN" altLang="en-US" sz="140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个月后重新送审（送审</a:t>
            </a:r>
            <a:r>
              <a:rPr lang="en-US" altLang="zh-CN" sz="140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3</a:t>
            </a:r>
            <a:r>
              <a:rPr lang="zh-CN" altLang="en-US" sz="140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份），费用自理</a:t>
            </a:r>
            <a:endParaRPr lang="zh-CN" altLang="en-US" sz="1400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sym typeface="+mn-ea"/>
            </a:endParaRPr>
          </a:p>
        </p:txBody>
      </p:sp>
      <p:sp>
        <p:nvSpPr>
          <p:cNvPr id="27" name="弧形 26"/>
          <p:cNvSpPr/>
          <p:nvPr/>
        </p:nvSpPr>
        <p:spPr>
          <a:xfrm rot="12480000">
            <a:off x="690245" y="-770890"/>
            <a:ext cx="3209290" cy="6139815"/>
          </a:xfrm>
          <a:prstGeom prst="arc">
            <a:avLst/>
          </a:prstGeom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Y2M4YTdiZjczMWVkNjUxNWJhNjVlYmRiOGJhZDIxM2EifQ==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211</Words>
  <Application>WPS 演示</Application>
  <PresentationFormat>宽屏</PresentationFormat>
  <Paragraphs>26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Arial</vt:lpstr>
      <vt:lpstr>宋体</vt:lpstr>
      <vt:lpstr>Wingdings</vt:lpstr>
      <vt:lpstr>等线 Light</vt:lpstr>
      <vt:lpstr>等线</vt:lpstr>
      <vt:lpstr>微软雅黑</vt:lpstr>
      <vt:lpstr>Arial Unicode MS</vt:lpstr>
      <vt:lpstr>Calibri</vt:lpstr>
      <vt:lpstr>Office 主题​​</vt:lpstr>
      <vt:lpstr>博士学位论文盲审评阅意见处理流程图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zhouling</dc:creator>
  <cp:lastModifiedBy>liutao</cp:lastModifiedBy>
  <cp:revision>21</cp:revision>
  <dcterms:created xsi:type="dcterms:W3CDTF">2021-11-25T07:35:00Z</dcterms:created>
  <dcterms:modified xsi:type="dcterms:W3CDTF">2024-04-01T08:41:00Z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04BD3B1864F14FD59C51AC024934D3A8_12</vt:lpwstr>
  </property>
  <property fmtid="{D5CDD505-2E9C-101B-9397-08002B2CF9AE}" pid="3" name="KSOProductBuildVer">
    <vt:lpwstr>2052-12.1.0.16417</vt:lpwstr>
  </property>
</Properties>
</file>