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sldIdLst>
    <p:sldId id="323" r:id="rId3"/>
    <p:sldId id="946" r:id="rId5"/>
    <p:sldId id="947" r:id="rId6"/>
    <p:sldId id="948" r:id="rId7"/>
    <p:sldId id="952" r:id="rId8"/>
    <p:sldId id="973" r:id="rId9"/>
    <p:sldId id="975" r:id="rId10"/>
    <p:sldId id="995" r:id="rId11"/>
    <p:sldId id="976" r:id="rId12"/>
    <p:sldId id="968" r:id="rId13"/>
    <p:sldId id="970" r:id="rId14"/>
    <p:sldId id="971" r:id="rId15"/>
    <p:sldId id="972" r:id="rId16"/>
    <p:sldId id="1030" r:id="rId17"/>
    <p:sldId id="1031" r:id="rId18"/>
    <p:sldId id="1032" r:id="rId19"/>
    <p:sldId id="1053" r:id="rId20"/>
    <p:sldId id="1054" r:id="rId21"/>
    <p:sldId id="960" r:id="rId22"/>
    <p:sldId id="1047" r:id="rId23"/>
    <p:sldId id="1048" r:id="rId24"/>
    <p:sldId id="1049" r:id="rId25"/>
    <p:sldId id="1050" r:id="rId26"/>
    <p:sldId id="1051" r:id="rId27"/>
    <p:sldId id="1052" r:id="rId28"/>
    <p:sldId id="967" r:id="rId29"/>
    <p:sldId id="1055" r:id="rId30"/>
    <p:sldId id="1056" r:id="rId31"/>
    <p:sldId id="1057" r:id="rId32"/>
    <p:sldId id="808" r:id="rId33"/>
    <p:sldId id="996" r:id="rId34"/>
    <p:sldId id="326" r:id="rId35"/>
  </p:sldIdLst>
  <p:sldSz cx="12192000" cy="6858000"/>
  <p:notesSz cx="6858000" cy="9144000"/>
  <p:embeddedFontLst>
    <p:embeddedFont>
      <p:font typeface="微软雅黑" panose="020B0503020204020204" pitchFamily="34" charset="-122"/>
      <p:regular r:id="rId40"/>
    </p:embeddedFont>
    <p:embeddedFont>
      <p:font typeface="方正小标宋简体" panose="02000000000000000000" pitchFamily="65" charset="-122"/>
      <p:regular r:id="rId41"/>
    </p:embeddedFont>
    <p:embeddedFont>
      <p:font typeface="华文新魏" panose="02010800040101010101" charset="-122"/>
      <p:regular r:id="rId42"/>
    </p:embeddedFont>
    <p:embeddedFont>
      <p:font typeface="等线" panose="02010600030101010101" charset="-122"/>
      <p:regular r:id="rId43"/>
    </p:embeddedFont>
    <p:embeddedFont>
      <p:font typeface="Arial Black" panose="020B0A04020102020204" charset="0"/>
      <p:bold r:id="rId44"/>
    </p:embeddedFont>
    <p:embeddedFont>
      <p:font typeface="黑体" panose="02010609060101010101" charset="-122"/>
      <p:regular r:id="rId45"/>
    </p:embeddedFont>
    <p:embeddedFont>
      <p:font typeface="楷体" panose="02010609060101010101" charset="-122"/>
      <p:regular r:id="rId46"/>
    </p:embeddedFont>
    <p:embeddedFont>
      <p:font typeface="华文楷体" panose="02010600040101010101" charset="-122"/>
      <p:regular r:id="rId47"/>
    </p:embeddedFont>
    <p:embeddedFont>
      <p:font typeface="微软雅黑 Light" panose="020B0502040204020203" pitchFamily="34" charset="-122"/>
      <p:regular r:id="rId48"/>
    </p:embeddedFont>
    <p:embeddedFont>
      <p:font typeface="等线 Light" panose="02010600030101010101" charset="-122"/>
      <p:regular r:id="rId49"/>
    </p:embeddedFont>
    <p:embeddedFont>
      <p:font typeface="新宋体" panose="02010609030101010101" pitchFamily="49" charset="-122"/>
      <p:regular r:id="rId50"/>
    </p:embeddedFont>
    <p:embeddedFont>
      <p:font typeface="方正公文小标宋" panose="02000500000000000000" charset="-122"/>
      <p:regular r:id="rId51"/>
    </p:embeddedFont>
    <p:embeddedFont>
      <p:font typeface="华文琥珀" panose="02010800040101010101" pitchFamily="2" charset="-122"/>
      <p:regular r:id="rId52"/>
    </p:embeddedFont>
  </p:embeddedFontLst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4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y123.Org" initials="S" lastIdx="3" clrIdx="0"/>
  <p:cmAuthor id="1" name="qiu" initials="q" lastIdx="1" clrIdx="0"/>
  <p:cmAuthor id="2" name="作者" initials="A" lastIdx="0" clrIdx="1"/>
  <p:cmAuthor id="3" name="yangjuan" initials="y" lastIdx="1" clrIdx="2"/>
  <p:cmAuthor id="4" name="as" initials="a" lastIdx="0" clrIdx="0"/>
  <p:cmAuthor id="5" name="宋洁然" initials="宋" lastIdx="2" clrIdx="1"/>
  <p:cmAuthor id="6" name="CHINESE-BC06F90" initials="C" lastIdx="0" clrIdx="0"/>
  <p:cmAuthor id="7" name="新课标第一网" initials="新" lastIdx="0" clrIdx="0"/>
  <p:cmAuthor id="8" name="翟宏帅" initials="翟" lastIdx="0" clrIdx="0"/>
  <p:cmAuthor id="9" name="微软用户" initials="微" lastIdx="0" clrIdx="0"/>
  <p:cmAuthor id="10" name="lenovo" initials="l" lastIdx="0" clrIdx="0"/>
  <p:cmAuthor id="11" name="jinli" initials="j" lastIdx="0" clrIdx="0"/>
  <p:cmAuthor id="12" name="xkb1.com" initials="x" lastIdx="0" clrIdx="0"/>
  <p:cmAuthor id="13" name="58425" initials="5" lastIdx="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08C63"/>
    <a:srgbClr val="E43A3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D5D866-21FD-475E-8EC7-EAEDDA05492D}" styleName="{96a5a69e-e2c1-4257-9d08-7c964cdb7bb0}">
    <a:wholeTbl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FFFFFF"/>
          </a:solidFill>
        </a:fill>
      </a:tcStyle>
    </a:wholeTbl>
    <a:lastRow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4684D3"/>
              </a:solidFill>
            </a:ln>
          </a:top>
        </a:tcBdr>
        <a:fill>
          <a:solidFill>
            <a:srgbClr val="EEEEEE"/>
          </a:solidFill>
        </a:fill>
      </a:tcStyle>
    </a:lastRow>
    <a:firstRow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4684D3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14" y="270"/>
      </p:cViewPr>
      <p:guideLst>
        <p:guide orient="horz" pos="2554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gs" Target="tags/tag170.xml"/><Relationship Id="rId52" Type="http://schemas.openxmlformats.org/officeDocument/2006/relationships/font" Target="fonts/font13.fntdata"/><Relationship Id="rId51" Type="http://schemas.openxmlformats.org/officeDocument/2006/relationships/font" Target="fonts/font12.fntdata"/><Relationship Id="rId50" Type="http://schemas.openxmlformats.org/officeDocument/2006/relationships/font" Target="fonts/font11.fntdata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70CD-C396-489C-B875-40995D92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29A7-90F0-4163-95F0-07ADD3889C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kumimoji="1" lang="zh-CN" altLang="en-US"/>
          </a:p>
        </p:txBody>
      </p:sp>
      <p:sp>
        <p:nvSpPr>
          <p:cNvPr id="2662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FD132-BA3B-4526-8DC0-EEA93ADF76C8}" type="slidenum">
              <a:rPr kumimoji="1" lang="zh-CN" altLang="en-US" smtClean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</a:fld>
            <a:endParaRPr kumimoji="1" lang="en-US" altLang="zh-CN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校门图-阳刻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A4A3-A3AB-438F-977F-43E629EC922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636-00D9-4C49-AB6E-AA938CD427F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B92A-9DB4-4544-B218-B6627DEF49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DDD-91C5-4FD3-8C6E-37E2C7F7760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 userDrawn="1"/>
        </p:nvSpPr>
        <p:spPr>
          <a:xfrm>
            <a:off x="-1" y="260521"/>
            <a:ext cx="187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校门图-阳刻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l="6113" r="9822" b="23496"/>
          <a:stretch>
            <a:fillRect/>
          </a:stretch>
        </p:blipFill>
        <p:spPr>
          <a:xfrm>
            <a:off x="347845" y="4665200"/>
            <a:ext cx="11544300" cy="2200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6419" y="248167"/>
            <a:ext cx="7926429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211-7E70-4971-8B42-02035A059E0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708"/>
          <a:stretch>
            <a:fillRect/>
          </a:stretch>
        </p:blipFill>
        <p:spPr>
          <a:xfrm>
            <a:off x="9116289" y="6426685"/>
            <a:ext cx="792000" cy="35969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608920" y="6424505"/>
            <a:ext cx="576000" cy="36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08920" y="6424505"/>
            <a:ext cx="576000" cy="360000"/>
          </a:xfrm>
        </p:spPr>
        <p:txBody>
          <a:bodyPr/>
          <a:lstStyle>
            <a:lvl1pPr algn="ctr">
              <a:defRPr sz="1400" b="1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3" t="-1" b="31106"/>
          <a:stretch>
            <a:fillRect/>
          </a:stretch>
        </p:blipFill>
        <p:spPr>
          <a:xfrm>
            <a:off x="10015376" y="6420256"/>
            <a:ext cx="1484829" cy="360000"/>
          </a:xfrm>
          <a:prstGeom prst="rect">
            <a:avLst/>
          </a:prstGeom>
        </p:spPr>
      </p:pic>
      <p:sp>
        <p:nvSpPr>
          <p:cNvPr id="12" name="平行四边形 11"/>
          <p:cNvSpPr>
            <a:spLocks noChangeAspect="1"/>
          </p:cNvSpPr>
          <p:nvPr userDrawn="1"/>
        </p:nvSpPr>
        <p:spPr>
          <a:xfrm>
            <a:off x="8882553" y="6577475"/>
            <a:ext cx="354460" cy="288000"/>
          </a:xfrm>
          <a:prstGeom prst="parallelogram">
            <a:avLst>
              <a:gd name="adj" fmla="val 9557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1" y="6789545"/>
            <a:ext cx="8964000" cy="72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45984" y="1282105"/>
            <a:ext cx="548688" cy="4432176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/>
        </p:nvSpPr>
        <p:spPr>
          <a:xfrm>
            <a:off x="9291488" y="645594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endParaRPr lang="zh-CN" altLang="en-US" sz="14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091937" y="248376"/>
            <a:ext cx="759215" cy="707886"/>
            <a:chOff x="-629" y="190162"/>
            <a:chExt cx="759215" cy="707886"/>
          </a:xfrm>
        </p:grpSpPr>
        <p:sp>
          <p:nvSpPr>
            <p:cNvPr id="18" name="文本框 17"/>
            <p:cNvSpPr txBox="1"/>
            <p:nvPr/>
          </p:nvSpPr>
          <p:spPr>
            <a:xfrm>
              <a:off x="573855" y="190162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16200000">
              <a:off x="-126305" y="366395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3936" y="115378"/>
            <a:ext cx="1008000" cy="1008000"/>
            <a:chOff x="83937" y="101689"/>
            <a:chExt cx="1008000" cy="1008000"/>
          </a:xfrm>
        </p:grpSpPr>
        <p:sp>
          <p:nvSpPr>
            <p:cNvPr id="20" name="椭圆 19"/>
            <p:cNvSpPr>
              <a:spLocks noChangeAspect="1"/>
            </p:cNvSpPr>
            <p:nvPr userDrawn="1"/>
          </p:nvSpPr>
          <p:spPr bwMode="auto">
            <a:xfrm>
              <a:off x="83937" y="101689"/>
              <a:ext cx="1008000" cy="10080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24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1" name="图片 2"/>
            <p:cNvPicPr>
              <a:picLocks noChangeAspect="1" noChangeArrowheads="1"/>
            </p:cNvPicPr>
            <p:nvPr userDrawn="1"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6937" y="164007"/>
              <a:ext cx="882000" cy="88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文本框 25"/>
          <p:cNvSpPr txBox="1"/>
          <p:nvPr userDrawn="1"/>
        </p:nvSpPr>
        <p:spPr>
          <a:xfrm>
            <a:off x="10253994" y="251189"/>
            <a:ext cx="19293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b="1" kern="1200" dirty="0">
                <a:solidFill>
                  <a:schemeClr val="accent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CHINA</a:t>
            </a:r>
            <a:endParaRPr lang="en-US" altLang="zh-CN" sz="1400" b="1" kern="1200" dirty="0">
              <a:solidFill>
                <a:schemeClr val="accent5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1200" dirty="0">
                <a:solidFill>
                  <a:schemeClr val="accent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PHARMACEUTICAL</a:t>
            </a:r>
            <a:endParaRPr lang="zh-CN" altLang="en-US" sz="14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1200" dirty="0">
                <a:solidFill>
                  <a:schemeClr val="accent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UNIVERSITY</a:t>
            </a:r>
            <a:endParaRPr lang="zh-CN" altLang="en-US" sz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10207034" y="249275"/>
            <a:ext cx="72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960233" y="260521"/>
            <a:ext cx="72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260521"/>
            <a:ext cx="1224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校门图-阳刻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l="6113" r="9822" b="23496"/>
          <a:stretch>
            <a:fillRect/>
          </a:stretch>
        </p:blipFill>
        <p:spPr>
          <a:xfrm>
            <a:off x="347845" y="4665200"/>
            <a:ext cx="11544300" cy="2200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1181" y="248167"/>
            <a:ext cx="8581668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99E1-820C-4D08-8AAC-E25D1871556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708"/>
          <a:stretch>
            <a:fillRect/>
          </a:stretch>
        </p:blipFill>
        <p:spPr>
          <a:xfrm>
            <a:off x="9116289" y="6426685"/>
            <a:ext cx="792000" cy="35969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608920" y="6424505"/>
            <a:ext cx="576000" cy="36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08920" y="6424505"/>
            <a:ext cx="576000" cy="360000"/>
          </a:xfrm>
        </p:spPr>
        <p:txBody>
          <a:bodyPr/>
          <a:lstStyle>
            <a:lvl1pPr algn="ctr">
              <a:defRPr sz="1400" b="1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3" t="-1" b="31106"/>
          <a:stretch>
            <a:fillRect/>
          </a:stretch>
        </p:blipFill>
        <p:spPr>
          <a:xfrm>
            <a:off x="10015376" y="6420256"/>
            <a:ext cx="1484829" cy="360000"/>
          </a:xfrm>
          <a:prstGeom prst="rect">
            <a:avLst/>
          </a:prstGeom>
        </p:spPr>
      </p:pic>
      <p:sp>
        <p:nvSpPr>
          <p:cNvPr id="12" name="平行四边形 11"/>
          <p:cNvSpPr>
            <a:spLocks noChangeAspect="1"/>
          </p:cNvSpPr>
          <p:nvPr userDrawn="1"/>
        </p:nvSpPr>
        <p:spPr>
          <a:xfrm>
            <a:off x="8882553" y="6577475"/>
            <a:ext cx="354460" cy="288000"/>
          </a:xfrm>
          <a:prstGeom prst="parallelogram">
            <a:avLst>
              <a:gd name="adj" fmla="val 9557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1" y="6789545"/>
            <a:ext cx="8964000" cy="72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45984" y="1282105"/>
            <a:ext cx="548688" cy="4432176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/>
        </p:nvSpPr>
        <p:spPr>
          <a:xfrm>
            <a:off x="9291488" y="645594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endParaRPr lang="zh-CN" altLang="en-US" sz="14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10253994" y="251189"/>
            <a:ext cx="19293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b="1" kern="1200" dirty="0">
                <a:solidFill>
                  <a:schemeClr val="accent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CHINA</a:t>
            </a:r>
            <a:endParaRPr lang="en-US" altLang="zh-CN" sz="1400" b="1" kern="1200" dirty="0">
              <a:solidFill>
                <a:schemeClr val="accent5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1200" dirty="0">
                <a:solidFill>
                  <a:schemeClr val="accent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PHARMACEUTICAL</a:t>
            </a:r>
            <a:endParaRPr lang="zh-CN" altLang="en-US" sz="14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1200" dirty="0">
                <a:solidFill>
                  <a:schemeClr val="accent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UNIVERSITY</a:t>
            </a:r>
            <a:endParaRPr lang="zh-CN" altLang="en-US" sz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10207034" y="249275"/>
            <a:ext cx="72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306118" y="260521"/>
            <a:ext cx="72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83936" y="115378"/>
            <a:ext cx="1008000" cy="1008000"/>
            <a:chOff x="83937" y="101689"/>
            <a:chExt cx="1008000" cy="1008000"/>
          </a:xfrm>
        </p:grpSpPr>
        <p:sp>
          <p:nvSpPr>
            <p:cNvPr id="24" name="椭圆 23"/>
            <p:cNvSpPr>
              <a:spLocks noChangeAspect="1"/>
            </p:cNvSpPr>
            <p:nvPr userDrawn="1"/>
          </p:nvSpPr>
          <p:spPr bwMode="auto">
            <a:xfrm>
              <a:off x="83937" y="101689"/>
              <a:ext cx="1008000" cy="10080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24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5" name="图片 2"/>
            <p:cNvPicPr>
              <a:picLocks noChangeAspect="1" noChangeArrowheads="1"/>
            </p:cNvPicPr>
            <p:nvPr userDrawn="1"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6937" y="164007"/>
              <a:ext cx="882000" cy="88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505-1D25-40E0-B408-56FAA201A0B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97B9-F618-4241-B66B-638E851B27D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30E-0014-46DB-B754-9715132A385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1C6-DBCF-4DA9-893C-86C54E11EEF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9B94-767D-499E-83BB-846645E8DDBF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7B3-8E7D-4DE1-9B99-252A5E2B83A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58C9-CB0C-47AD-9B89-58164986F43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78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9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../media/image11.png"/><Relationship Id="rId6" Type="http://schemas.openxmlformats.org/officeDocument/2006/relationships/tags" Target="../tags/tag108.xml"/><Relationship Id="rId5" Type="http://schemas.openxmlformats.org/officeDocument/2006/relationships/image" Target="../media/image10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12.pn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2.xml"/><Relationship Id="rId2" Type="http://schemas.openxmlformats.org/officeDocument/2006/relationships/image" Target="../media/image18.png"/><Relationship Id="rId1" Type="http://schemas.openxmlformats.org/officeDocument/2006/relationships/tags" Target="../tags/tag14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4.xml"/><Relationship Id="rId2" Type="http://schemas.openxmlformats.org/officeDocument/2006/relationships/image" Target="../media/image19.png"/><Relationship Id="rId1" Type="http://schemas.openxmlformats.org/officeDocument/2006/relationships/tags" Target="../tags/tag14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48.xml"/><Relationship Id="rId5" Type="http://schemas.openxmlformats.org/officeDocument/2006/relationships/image" Target="../media/image21.png"/><Relationship Id="rId4" Type="http://schemas.openxmlformats.org/officeDocument/2006/relationships/tags" Target="../tags/tag147.xml"/><Relationship Id="rId3" Type="http://schemas.openxmlformats.org/officeDocument/2006/relationships/image" Target="../media/image20.png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0.xml"/><Relationship Id="rId2" Type="http://schemas.openxmlformats.org/officeDocument/2006/relationships/image" Target="../media/image22.png"/><Relationship Id="rId1" Type="http://schemas.openxmlformats.org/officeDocument/2006/relationships/tags" Target="../tags/tag14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tags" Target="../tags/tag1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59.xml"/><Relationship Id="rId24" Type="http://schemas.openxmlformats.org/officeDocument/2006/relationships/tags" Target="../tags/tag58.xml"/><Relationship Id="rId23" Type="http://schemas.openxmlformats.org/officeDocument/2006/relationships/tags" Target="../tags/tag57.xml"/><Relationship Id="rId22" Type="http://schemas.openxmlformats.org/officeDocument/2006/relationships/tags" Target="../tags/tag56.xml"/><Relationship Id="rId21" Type="http://schemas.openxmlformats.org/officeDocument/2006/relationships/tags" Target="../tags/tag55.xml"/><Relationship Id="rId20" Type="http://schemas.openxmlformats.org/officeDocument/2006/relationships/tags" Target="../tags/tag54.xml"/><Relationship Id="rId2" Type="http://schemas.openxmlformats.org/officeDocument/2006/relationships/tags" Target="../tags/tag36.xml"/><Relationship Id="rId19" Type="http://schemas.openxmlformats.org/officeDocument/2006/relationships/tags" Target="../tags/tag53.xml"/><Relationship Id="rId18" Type="http://schemas.openxmlformats.org/officeDocument/2006/relationships/tags" Target="../tags/tag52.xml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1273967" y="1647475"/>
            <a:ext cx="9644063" cy="2498725"/>
          </a:xfrm>
          <a:prstGeom prst="rect">
            <a:avLst/>
          </a:prstGeom>
        </p:spPr>
        <p:txBody>
          <a:bodyPr lIns="82296" tIns="41148" rIns="82296" bIns="411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sz="4000" b="1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华文新魏" panose="02010800040101010101" charset="-122"/>
              </a:rPr>
              <a:t>新生入学教育</a:t>
            </a:r>
            <a:endParaRPr lang="zh-CN" sz="4800" b="1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sz="4800" b="1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华文新魏" panose="02010800040101010101" charset="-122"/>
              </a:rPr>
              <a:t>研究生培养相关流程解读</a:t>
            </a:r>
            <a:endParaRPr lang="zh-CN" sz="4800" b="1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  <a:cs typeface="华文新魏" panose="02010800040101010101" charset="-122"/>
            </a:endParaRP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783" y="219562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3" b="5492"/>
          <a:stretch>
            <a:fillRect/>
          </a:stretch>
        </p:blipFill>
        <p:spPr>
          <a:xfrm>
            <a:off x="1200937" y="205174"/>
            <a:ext cx="2776112" cy="923302"/>
          </a:xfrm>
          <a:prstGeom prst="rect">
            <a:avLst/>
          </a:prstGeom>
        </p:spPr>
      </p:pic>
      <p:pic>
        <p:nvPicPr>
          <p:cNvPr id="8" name="图片 7" descr="校门图-阳刻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58360"/>
            <a:ext cx="11544300" cy="2200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80434" y="4481884"/>
            <a:ext cx="183070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800" dirty="0"/>
          </a:p>
          <a:p>
            <a:r>
              <a:rPr lang="en-US" altLang="zh-CN" sz="2800" dirty="0"/>
              <a:t>2023</a:t>
            </a:r>
            <a:r>
              <a:rPr lang="zh-CN" altLang="en-US" sz="2800" dirty="0"/>
              <a:t>年</a:t>
            </a:r>
            <a:r>
              <a:rPr lang="en-US" altLang="zh-CN" sz="2800" dirty="0"/>
              <a:t>9</a:t>
            </a:r>
            <a:r>
              <a:rPr lang="zh-CN" altLang="en-US" sz="2800" dirty="0"/>
              <a:t>月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009140" y="2941320"/>
            <a:ext cx="7331710" cy="2711450"/>
            <a:chOff x="3546" y="4760"/>
            <a:chExt cx="11546" cy="4270"/>
          </a:xfrm>
        </p:grpSpPr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7475" y="4760"/>
              <a:ext cx="40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/>
                <a:t> </a:t>
              </a:r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5744" y="5923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开题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4"/>
              </p:custDataLst>
            </p:nvPr>
          </p:nvSpPr>
          <p:spPr>
            <a:xfrm>
              <a:off x="8186" y="5923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中期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5"/>
              </p:custDataLst>
            </p:nvPr>
          </p:nvSpPr>
          <p:spPr>
            <a:xfrm>
              <a:off x="10628" y="5923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答辩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6"/>
              </p:custDataLst>
            </p:nvPr>
          </p:nvSpPr>
          <p:spPr>
            <a:xfrm>
              <a:off x="13070" y="5923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成果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5744" y="4774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项目发布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>
              <a:off x="8186" y="4774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项目运行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9"/>
              </p:custDataLst>
            </p:nvPr>
          </p:nvSpPr>
          <p:spPr>
            <a:xfrm>
              <a:off x="10628" y="4774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项目结题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10"/>
              </p:custDataLst>
            </p:nvPr>
          </p:nvSpPr>
          <p:spPr>
            <a:xfrm>
              <a:off x="13070" y="4774"/>
              <a:ext cx="2021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项目成果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3546" y="4849"/>
              <a:ext cx="18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项目管理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3579" y="5923"/>
              <a:ext cx="18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培养环节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3"/>
              </p:custDataLst>
            </p:nvPr>
          </p:nvSpPr>
          <p:spPr>
            <a:xfrm>
              <a:off x="5744" y="8253"/>
              <a:ext cx="9348" cy="777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全过程精准化的质量评价体系</a:t>
              </a:r>
              <a:endPara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4"/>
              </p:custDataLst>
            </p:nvPr>
          </p:nvSpPr>
          <p:spPr>
            <a:xfrm>
              <a:off x="3579" y="7625"/>
              <a:ext cx="18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质量评价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5"/>
              </p:custDataLst>
            </p:nvPr>
          </p:nvSpPr>
          <p:spPr>
            <a:xfrm>
              <a:off x="5744" y="7062"/>
              <a:ext cx="2021" cy="10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项目设计报告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6"/>
              </p:custDataLst>
            </p:nvPr>
          </p:nvSpPr>
          <p:spPr>
            <a:xfrm>
              <a:off x="8186" y="7062"/>
              <a:ext cx="2021" cy="104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月度实践报告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7"/>
              </p:custDataLst>
            </p:nvPr>
          </p:nvSpPr>
          <p:spPr>
            <a:xfrm>
              <a:off x="10628" y="7062"/>
              <a:ext cx="2021" cy="10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实践总结报告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8"/>
              </p:custDataLst>
            </p:nvPr>
          </p:nvSpPr>
          <p:spPr>
            <a:xfrm>
              <a:off x="13070" y="7062"/>
              <a:ext cx="2021" cy="104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实践创新成果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1113155" y="1414145"/>
            <a:ext cx="1038161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采用“项目制”培养模式，以校企合作基地为培养载体</a:t>
            </a:r>
            <a:endParaRPr lang="zh-CN" altLang="en-US" sz="2400" b="1" spc="1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以项目为主线贯穿培养全程。</a:t>
            </a:r>
            <a:endParaRPr lang="zh-CN" altLang="en-US" sz="2400" b="1" spc="1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专业学位基地项目制培养模式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6625" y="1249045"/>
            <a:ext cx="6429375" cy="726440"/>
          </a:xfrm>
        </p:spPr>
        <p:txBody>
          <a:bodyPr>
            <a:normAutofit fontScale="90000"/>
          </a:bodyPr>
          <a:lstStyle/>
          <a:p>
            <a:r>
              <a:rPr lang="zh-CN" altLang="en-US" sz="2800"/>
              <a:t>专业实践管理（依托信息化系统进行）</a:t>
            </a:r>
            <a:r>
              <a:rPr lang="en-US" altLang="zh-CN" sz="2800"/>
              <a:t>-</a:t>
            </a:r>
            <a:r>
              <a:rPr lang="zh-CN" altLang="en-US" sz="2800">
                <a:solidFill>
                  <a:srgbClr val="C00000"/>
                </a:solidFill>
              </a:rPr>
              <a:t>申请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97255" y="1818640"/>
            <a:ext cx="486029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模式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：校内实践</a:t>
            </a:r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（校内导师、辅导员审核）</a:t>
            </a:r>
            <a:endParaRPr lang="zh-CN" altLang="en-US" sz="16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校内实验室</a:t>
            </a:r>
            <a:endParaRPr lang="zh-CN" altLang="en-US" b="1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校外实践单位</a:t>
            </a:r>
            <a:endParaRPr lang="zh-CN" altLang="en-US" b="1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模式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：签约基地实践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（校内导师、基地管理员、校外导师、辅导员审核）</a:t>
            </a: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专业实践申请工作每年3-6月份开展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93765" y="2090420"/>
            <a:ext cx="5819775" cy="3441700"/>
          </a:xfrm>
          <a:prstGeom prst="rect">
            <a:avLst/>
          </a:prstGeom>
        </p:spPr>
      </p:pic>
      <p:sp>
        <p:nvSpPr>
          <p:cNvPr id="3" name="标题 17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501181" y="248167"/>
            <a:ext cx="858166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专业学位研究生专业实践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45795" y="1198245"/>
            <a:ext cx="6140450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/>
              <a:t>专业实践管理（依托信息化系统进行）</a:t>
            </a:r>
            <a:r>
              <a:rPr lang="en-US" altLang="zh-CN" sz="2800"/>
              <a:t>-</a:t>
            </a:r>
            <a:r>
              <a:rPr lang="zh-CN" altLang="en-US" sz="2800">
                <a:solidFill>
                  <a:srgbClr val="C00000"/>
                </a:solidFill>
              </a:rPr>
              <a:t>月报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3235" y="2428240"/>
            <a:ext cx="62617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月报是研究生按月呈现科研任务完成情况的报告。学生填报后，导师根据学生的完成情况在系统中进行审核评价。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校内实践月报审批流程：学生线上填写月报▶▶校内导师审批。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基地实践月报审批流程：学生线上填写月报▶▶校外导师审核评价▶▶校内导师审核评价。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在学业奖学金评审周期内，月报成绩将作为评审标准之一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86880" y="1009015"/>
            <a:ext cx="5179060" cy="3059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86880" y="4068445"/>
            <a:ext cx="5179060" cy="2305685"/>
          </a:xfrm>
          <a:prstGeom prst="rect">
            <a:avLst/>
          </a:prstGeom>
        </p:spPr>
      </p:pic>
      <p:sp>
        <p:nvSpPr>
          <p:cNvPr id="4" name="标题 17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501181" y="248167"/>
            <a:ext cx="858166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专业学位研究生实践月报要求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3730" y="1210945"/>
            <a:ext cx="6525260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/>
              <a:t>专业实践管理（依托信息化系统进行）-</a:t>
            </a:r>
            <a:r>
              <a:rPr lang="zh-CN" altLang="en-US" sz="2800">
                <a:solidFill>
                  <a:srgbClr val="FF0000"/>
                </a:solidFill>
              </a:rPr>
              <a:t>实践考核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92100" y="2316480"/>
            <a:ext cx="46247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学生实践考核成绩由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实践月报成绩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总结报告成绩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两部分组成，其中实践月报成绩占比30%，总结报告成绩占比70%。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成绩合格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方可进入论文写作及答辩环节。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16805" y="2002790"/>
            <a:ext cx="7040880" cy="3048000"/>
          </a:xfrm>
          <a:prstGeom prst="rect">
            <a:avLst/>
          </a:prstGeom>
        </p:spPr>
      </p:pic>
      <p:sp>
        <p:nvSpPr>
          <p:cNvPr id="3" name="标题 17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501181" y="248167"/>
            <a:ext cx="858166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专业学位研究生实践考核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学术活动学分要求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0" name="图片 9" descr="工作月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2560" y="1121410"/>
            <a:ext cx="8718550" cy="4615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科研实践计划项目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913255" y="1920240"/>
          <a:ext cx="7988300" cy="3017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64640"/>
                <a:gridCol w="6423660"/>
              </a:tblGrid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charset="-122"/>
                          <a:ea typeface="楷体" panose="02010609060101010101" charset="-122"/>
                        </a:rPr>
                        <a:t>经费资助</a:t>
                      </a:r>
                      <a:endParaRPr lang="zh-CN" altLang="en-US" sz="1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自然科学类每项1.5万元、人文社科类每项0.8万元，博士、硕士标准相同</a:t>
                      </a:r>
                      <a:endParaRPr lang="zh-CN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charset="-122"/>
                          <a:ea typeface="楷体" panose="02010609060101010101" charset="-122"/>
                        </a:rPr>
                        <a:t>申报对象</a:t>
                      </a:r>
                      <a:endParaRPr lang="zh-CN" altLang="en-US" sz="1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</a:rPr>
                        <a:t>一、二、三年级的博士研究生或一、二年级的优秀硕士研究生，已基本完成学位课程学习，取得合格成绩，并能在毕业前完成创新计划者</a:t>
                      </a:r>
                      <a:endParaRPr lang="zh-CN" altLang="en-US" sz="1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charset="-122"/>
                          <a:ea typeface="楷体" panose="02010609060101010101" charset="-122"/>
                        </a:rPr>
                        <a:t>申报条件</a:t>
                      </a:r>
                      <a:endParaRPr lang="zh-CN" altLang="en-US" sz="1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</a:rPr>
                        <a:t>项目研究目标明确，立项依据充分，拟采取研究方案先进可行，研究内容具有创新性，已有一定的研究与实践工作基础，预期成果切实可行，经费预算合理，研究时间能够得到保证。</a:t>
                      </a:r>
                      <a:endParaRPr lang="zh-CN" altLang="en-US" sz="1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501140" y="1207135"/>
            <a:ext cx="8437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latin typeface="华文楷体" panose="02010600040101010101" charset="-122"/>
                <a:ea typeface="华文楷体" panose="02010600040101010101" charset="-122"/>
              </a:rPr>
              <a:t>科研实践计划分为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</a:rPr>
              <a:t>科研创新计划</a:t>
            </a:r>
            <a:r>
              <a:rPr lang="zh-CN" sz="2000" b="0">
                <a:latin typeface="华文楷体" panose="02010600040101010101" charset="-122"/>
                <a:ea typeface="华文楷体" panose="02010600040101010101" charset="-122"/>
              </a:rPr>
              <a:t>和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</a:rPr>
              <a:t>实践创新计划</a:t>
            </a:r>
            <a:r>
              <a:rPr lang="zh-CN" sz="2000" b="0">
                <a:latin typeface="华文楷体" panose="02010600040101010101" charset="-122"/>
                <a:ea typeface="华文楷体" panose="02010600040101010101" charset="-122"/>
              </a:rPr>
              <a:t>，均为资助项目。</a:t>
            </a:r>
            <a:endParaRPr lang="zh-CN" sz="2000" b="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科研实践计划项目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sym typeface="+mn-ea"/>
              </a:rPr>
              <a:t>-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项目管理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7" name="图片 6" descr="箭头方向图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1140" y="1220470"/>
            <a:ext cx="8847455" cy="4747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国际交流项目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9691" y="1907334"/>
            <a:ext cx="5570503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国家建设高水平大学公派研究生项目</a:t>
            </a:r>
            <a:r>
              <a:rPr lang="en-US" altLang="zh-CN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——</a:t>
            </a: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研究生院</a:t>
            </a:r>
            <a:endParaRPr lang="en-US" altLang="zh-CN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海外研修与国际交流计划</a:t>
            </a:r>
            <a:r>
              <a:rPr lang="en-US" altLang="zh-CN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——</a:t>
            </a: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研究生院</a:t>
            </a:r>
            <a:endParaRPr lang="en-US" altLang="zh-CN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探索世界奖学金</a:t>
            </a:r>
            <a:r>
              <a:rPr lang="en-US" altLang="zh-CN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——</a:t>
            </a: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国际处</a:t>
            </a:r>
            <a:endParaRPr lang="en-US" altLang="zh-CN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8109" y="1803828"/>
            <a:ext cx="3589080" cy="1815882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【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申请流程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】</a:t>
            </a: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攻读博士研究生：</a:t>
            </a:r>
            <a:endParaRPr lang="en-US" altLang="zh-CN" sz="1600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月通知，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月审核，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月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CSC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结果，年底前派出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联合培养博士研究生：</a:t>
            </a:r>
            <a:endParaRPr lang="en-US" altLang="zh-CN" sz="1600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月通知，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月审核，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月出结果，年底前派出</a:t>
            </a:r>
            <a:endParaRPr lang="zh-CN" altLang="en-US" sz="1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7606" y="3861786"/>
            <a:ext cx="6172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2023</a:t>
            </a:r>
            <a:r>
              <a:rPr lang="zh-CN" altLang="en-US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国际药学研究生学术论坛（</a:t>
            </a:r>
            <a:r>
              <a:rPr lang="en-US" altLang="zh-CN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r>
            <a:r>
              <a:rPr lang="zh-CN" altLang="en-US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月</a:t>
            </a:r>
            <a:r>
              <a:rPr lang="en-US" altLang="zh-CN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14</a:t>
            </a:r>
            <a:r>
              <a:rPr lang="zh-CN" altLang="en-US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日，南京，中国学术与研究生教育学会主办，中国药科大学承办）</a:t>
            </a:r>
            <a:endParaRPr lang="en-US" altLang="zh-CN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研究生国际化公开课</a:t>
            </a:r>
            <a:endParaRPr lang="en-US" altLang="zh-CN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AAPS</a:t>
            </a: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药学类研究生论坛</a:t>
            </a:r>
            <a:endParaRPr lang="en-US" altLang="zh-CN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联合培养项目：与密歇根大学、田纳西大学、悉尼大学、南加州大学、马歇尔大学等</a:t>
            </a:r>
            <a:endParaRPr lang="en-US" altLang="zh-CN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短期访学交流项目：剑桥大学、太平洋大学、南加州大学、弗吉尼亚大学、香港大学、香港中文大学等</a:t>
            </a:r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309691" y="1234375"/>
            <a:ext cx="1363938" cy="569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资助项目</a:t>
            </a:r>
            <a:endParaRPr lang="zh-CN" altLang="en-US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880194" y="1972656"/>
            <a:ext cx="399495" cy="213064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309691" y="3178206"/>
            <a:ext cx="1363938" cy="59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交流项目</a:t>
            </a:r>
            <a:endParaRPr lang="zh-CN" altLang="en-US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109" y="3923930"/>
            <a:ext cx="1817075" cy="2671761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49" y="3923931"/>
            <a:ext cx="1653314" cy="1299316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15" y="5223247"/>
            <a:ext cx="1597048" cy="120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学籍管理流程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86271" y="1114161"/>
            <a:ext cx="1254581" cy="47735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入学注册</a:t>
            </a:r>
            <a:endParaRPr lang="zh-CN" altLang="en-US" b="1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0655" y="977546"/>
            <a:ext cx="571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按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国家招生规定录取的</a:t>
            </a: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新生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，持录取通知书，按学校有关要求和规定的期限到校</a:t>
            </a: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办理入学手续</a:t>
            </a:r>
            <a:r>
              <a:rPr lang="zh-CN" altLang="zh-CN" sz="1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学校在报到时对新生入学资格进行初步审查，审查合格的办理入学手续，予以注册</a:t>
            </a:r>
            <a:r>
              <a:rPr lang="zh-CN" altLang="zh-CN" sz="1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学籍</a:t>
            </a:r>
            <a:r>
              <a:rPr lang="zh-CN" altLang="en-US" sz="1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endParaRPr lang="en-US" altLang="zh-CN" sz="14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每</a:t>
            </a: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学期开学时，研究生应当按学校规定办理注册手续</a:t>
            </a:r>
            <a:r>
              <a:rPr lang="zh-CN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endParaRPr lang="en-US" altLang="zh-CN" sz="1400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497875" y="2148755"/>
            <a:ext cx="1583056" cy="43980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纪律与考核</a:t>
            </a:r>
            <a:endParaRPr lang="zh-CN" altLang="en-US" b="1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50655" y="2089400"/>
            <a:ext cx="6352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研究生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应当</a:t>
            </a: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参加学校研究生培养方案规定的课程和各项教育教学环节（以下统称课程）的考核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，考核成绩和相关学分记入成绩单，并归入本人档案。</a:t>
            </a:r>
            <a:endParaRPr lang="zh-CN" altLang="zh-CN" sz="1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研究生参加所修课程的考试（考查），应当严格遵守考核纪律</a:t>
            </a:r>
            <a:r>
              <a:rPr lang="zh-CN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endParaRPr lang="en-US" altLang="zh-CN" sz="1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29894" y="3243257"/>
            <a:ext cx="2390544" cy="4084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休学、复学与退学</a:t>
            </a:r>
            <a:endParaRPr lang="zh-CN" altLang="en-US" b="1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497875" y="5860704"/>
            <a:ext cx="1583056" cy="43980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毕业与证书</a:t>
            </a:r>
            <a:endParaRPr lang="zh-CN" altLang="en-US" b="1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50655" y="3052886"/>
            <a:ext cx="7563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研究生可以分阶段完成学业，应当在学校规定的最长学习年限（含休学和保留学籍）内完成学业。</a:t>
            </a: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硕士研究生最长学习年限为六年，博士研究生最长学习年限为八年。</a:t>
            </a:r>
            <a:endParaRPr lang="en-US" altLang="zh-CN" sz="1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休学一般以一学期为限。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期满后仍不能复学者，可继续申请休学，但休学时间累计不得超过一年。</a:t>
            </a:r>
            <a:endParaRPr lang="zh-CN" altLang="zh-CN" sz="1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研究生休学期间</a:t>
            </a: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基础生活津贴停发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endParaRPr lang="en-US" altLang="zh-CN" sz="1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已婚未育的研究生，在学习期间提倡晚育，如遇怀孕应当休学。</a:t>
            </a:r>
            <a:endParaRPr lang="en-US" altLang="zh-CN" sz="1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研究生有下列情形之一，应予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退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学</a:t>
            </a:r>
            <a:r>
              <a:rPr lang="zh-CN" altLang="en-US" sz="1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：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  <a:sym typeface="Wingdings" panose="05000000000000000000" pitchFamily="2" charset="2"/>
              </a:rPr>
              <a:t>）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未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办理请假或休学手续，擅自离校超过两周者。未经批准连续两周未参加学校规定的教学活动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的；（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）休学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期满，在学校规定期限内未提出复学申请或者申请复学经复查不合格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的；（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）在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学校规定年限内（含休学）未完成学业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的；（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）意外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伤残不能坚持学习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者；（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）怀孕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不办理休学手续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者；（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）申请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自费出国留学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者；（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）超过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学校规定期限未注册而又无正当事由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的；（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）本人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申请退学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者；（</a:t>
            </a:r>
            <a:r>
              <a:rPr lang="en-US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）因</a:t>
            </a:r>
            <a:r>
              <a:rPr lang="zh-CN" altLang="en-US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其它特殊情况，学校认为应当退学者</a:t>
            </a:r>
            <a:r>
              <a:rPr lang="zh-CN" altLang="en-US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endParaRPr lang="zh-CN" altLang="en-US" sz="1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2049325" y="1775534"/>
            <a:ext cx="328474" cy="2485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2049325" y="2763145"/>
            <a:ext cx="328474" cy="2485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2049325" y="4568493"/>
            <a:ext cx="328474" cy="3237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84910" y="6551729"/>
            <a:ext cx="689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部分节选，详细要求参见</a:t>
            </a:r>
            <a:r>
              <a:rPr lang="en-US" altLang="zh-CN" sz="1200" dirty="0" smtClean="0">
                <a:solidFill>
                  <a:srgbClr val="FF0000"/>
                </a:solidFill>
              </a:rPr>
              <a:t>《</a:t>
            </a:r>
            <a:r>
              <a:rPr lang="zh-CN" altLang="en-US" sz="1200" dirty="0" smtClean="0">
                <a:solidFill>
                  <a:srgbClr val="FF0000"/>
                </a:solidFill>
              </a:rPr>
              <a:t>中国药科大学研究生学籍管理规定</a:t>
            </a:r>
            <a:r>
              <a:rPr lang="en-US" altLang="zh-CN" sz="1200" dirty="0" smtClean="0">
                <a:solidFill>
                  <a:srgbClr val="FF0000"/>
                </a:solidFill>
              </a:rPr>
              <a:t>》</a:t>
            </a:r>
            <a:r>
              <a:rPr lang="zh-CN" altLang="en-US" sz="1200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</a:rPr>
              <a:t>2017</a:t>
            </a:r>
            <a:r>
              <a:rPr lang="zh-CN" altLang="en-US" sz="1200" dirty="0" smtClean="0">
                <a:solidFill>
                  <a:srgbClr val="FF0000"/>
                </a:solidFill>
              </a:rPr>
              <a:t>年版）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20438" y="5817609"/>
            <a:ext cx="701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1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研究生</a:t>
            </a:r>
            <a:r>
              <a:rPr lang="zh-CN" altLang="zh-CN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通过培养计划规定的课程考试、考查和毕业论文答辩，德、智、体、美、劳</a:t>
            </a:r>
            <a:r>
              <a:rPr lang="zh-CN" altLang="zh-CN" sz="1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达到毕业要求，准予毕业并发给</a:t>
            </a:r>
            <a:r>
              <a:rPr lang="zh-CN" altLang="zh-CN" sz="1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毕业证书</a:t>
            </a:r>
            <a:endParaRPr lang="en-US" altLang="zh-CN" sz="1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校门图-阳刻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107" name="Object 107"/>
          <p:cNvSpPr txBox="1"/>
          <p:nvPr>
            <p:custDataLst>
              <p:tags r:id="rId2"/>
            </p:custDataLst>
          </p:nvPr>
        </p:nvSpPr>
        <p:spPr>
          <a:xfrm>
            <a:off x="1973977" y="2289492"/>
            <a:ext cx="2223769" cy="958322"/>
          </a:xfrm>
          <a:prstGeom prst="rect">
            <a:avLst/>
          </a:prstGeom>
        </p:spPr>
        <p:txBody>
          <a:bodyPr vert="horz" wrap="square" tIns="0" bIns="0" rtlCol="0" anchor="b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430" dirty="0">
                <a:solidFill>
                  <a:schemeClr val="accent1"/>
                </a:solidFill>
                <a:latin typeface="Arial Black" panose="020B0A04020102020204" charset="0"/>
                <a:ea typeface="汉仪大黑简" panose="02010600000101010101" charset="-122"/>
              </a:rPr>
              <a:t>目录</a:t>
            </a:r>
            <a:endParaRPr lang="zh-CN" sz="6000" b="0" i="0" spc="430" dirty="0">
              <a:solidFill>
                <a:schemeClr val="accent1"/>
              </a:solidFill>
              <a:latin typeface="Arial Black" panose="020B0A04020102020204" charset="0"/>
              <a:ea typeface="汉仪大黑简" panose="02010600000101010101" charset="-122"/>
            </a:endParaRPr>
          </a:p>
        </p:txBody>
      </p:sp>
      <p:sp>
        <p:nvSpPr>
          <p:cNvPr id="108" name="Object 108"/>
          <p:cNvSpPr txBox="1"/>
          <p:nvPr>
            <p:custDataLst>
              <p:tags r:id="rId3"/>
            </p:custDataLst>
          </p:nvPr>
        </p:nvSpPr>
        <p:spPr>
          <a:xfrm>
            <a:off x="2008803" y="3191148"/>
            <a:ext cx="2359425" cy="539763"/>
          </a:xfrm>
          <a:prstGeom prst="rect">
            <a:avLst/>
          </a:prstGeom>
        </p:spPr>
        <p:txBody>
          <a:bodyPr vert="horz" wrap="square" tIns="0" bIns="0" rtlCol="0" anchor="t" anchorCtr="0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sz="2800" b="0" i="0" spc="149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CONTENTS</a:t>
            </a:r>
            <a:endParaRPr lang="zh-CN" sz="2800" b="0" i="0" spc="149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9" name="Object 109"/>
          <p:cNvSpPr txBox="1"/>
          <p:nvPr>
            <p:custDataLst>
              <p:tags r:id="rId4"/>
            </p:custDataLst>
          </p:nvPr>
        </p:nvSpPr>
        <p:spPr>
          <a:xfrm>
            <a:off x="5640705" y="181864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/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培养流程概述</a:t>
            </a:r>
            <a:endParaRPr lang="zh-CN" altLang="en-US" sz="20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12" name="Object 1012"/>
          <p:cNvSpPr txBox="1"/>
          <p:nvPr>
            <p:custDataLst>
              <p:tags r:id="rId5"/>
            </p:custDataLst>
          </p:nvPr>
        </p:nvSpPr>
        <p:spPr>
          <a:xfrm>
            <a:off x="4854638" y="168306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01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0" name="Object 1010"/>
          <p:cNvSpPr txBox="1"/>
          <p:nvPr>
            <p:custDataLst>
              <p:tags r:id="rId6"/>
            </p:custDataLst>
          </p:nvPr>
        </p:nvSpPr>
        <p:spPr>
          <a:xfrm>
            <a:off x="5640705" y="2632075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培养过程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3" name="Object 1013"/>
          <p:cNvSpPr txBox="1"/>
          <p:nvPr>
            <p:custDataLst>
              <p:tags r:id="rId7"/>
            </p:custDataLst>
          </p:nvPr>
        </p:nvSpPr>
        <p:spPr>
          <a:xfrm>
            <a:off x="4854638" y="249713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02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1" name="Object 1011"/>
          <p:cNvSpPr txBox="1"/>
          <p:nvPr>
            <p:custDataLst>
              <p:tags r:id="rId8"/>
            </p:custDataLst>
          </p:nvPr>
        </p:nvSpPr>
        <p:spPr>
          <a:xfrm>
            <a:off x="5640705" y="344043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毕业出口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4" name="Object 1014"/>
          <p:cNvSpPr txBox="1"/>
          <p:nvPr>
            <p:custDataLst>
              <p:tags r:id="rId9"/>
            </p:custDataLst>
          </p:nvPr>
        </p:nvSpPr>
        <p:spPr>
          <a:xfrm>
            <a:off x="4854638" y="3310573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03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0"/>
            </p:custDataLst>
          </p:nvPr>
        </p:nvCxnSpPr>
        <p:spPr>
          <a:xfrm>
            <a:off x="2125107" y="3689408"/>
            <a:ext cx="2419985" cy="5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1"/>
            </p:custDataLst>
          </p:nvPr>
        </p:nvCxnSpPr>
        <p:spPr>
          <a:xfrm>
            <a:off x="2071291" y="3689408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09"/>
          <p:cNvSpPr txBox="1"/>
          <p:nvPr>
            <p:custDataLst>
              <p:tags r:id="rId12"/>
            </p:custDataLst>
          </p:nvPr>
        </p:nvSpPr>
        <p:spPr>
          <a:xfrm>
            <a:off x="5640705" y="425450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奖助体系</a:t>
            </a:r>
            <a:endParaRPr lang="en-US" altLang="zh-CN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26" name="Object 1012"/>
          <p:cNvSpPr txBox="1"/>
          <p:nvPr>
            <p:custDataLst>
              <p:tags r:id="rId13"/>
            </p:custDataLst>
          </p:nvPr>
        </p:nvSpPr>
        <p:spPr>
          <a:xfrm>
            <a:off x="4854638" y="411892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</a:t>
            </a:r>
            <a:r>
              <a:rPr lang="en-US" alt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4</a:t>
            </a:r>
            <a:endParaRPr lang="en-US" altLang="zh-CN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校门图-阳刻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107" name="Object 107"/>
          <p:cNvSpPr txBox="1"/>
          <p:nvPr>
            <p:custDataLst>
              <p:tags r:id="rId2"/>
            </p:custDataLst>
          </p:nvPr>
        </p:nvSpPr>
        <p:spPr>
          <a:xfrm>
            <a:off x="1973977" y="2289492"/>
            <a:ext cx="2223769" cy="958322"/>
          </a:xfrm>
          <a:prstGeom prst="rect">
            <a:avLst/>
          </a:prstGeom>
        </p:spPr>
        <p:txBody>
          <a:bodyPr vert="horz" wrap="square" tIns="0" bIns="0" rtlCol="0" anchor="b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430" dirty="0">
                <a:solidFill>
                  <a:schemeClr val="accent1"/>
                </a:solidFill>
                <a:latin typeface="Arial Black" panose="020B0A04020102020204" charset="0"/>
                <a:ea typeface="汉仪大黑简" panose="02010600000101010101" charset="-122"/>
              </a:rPr>
              <a:t>目录</a:t>
            </a:r>
            <a:endParaRPr lang="zh-CN" sz="6000" b="0" i="0" spc="430" dirty="0">
              <a:solidFill>
                <a:schemeClr val="accent1"/>
              </a:solidFill>
              <a:latin typeface="Arial Black" panose="020B0A04020102020204" charset="0"/>
              <a:ea typeface="汉仪大黑简" panose="02010600000101010101" charset="-122"/>
            </a:endParaRPr>
          </a:p>
        </p:txBody>
      </p:sp>
      <p:sp>
        <p:nvSpPr>
          <p:cNvPr id="108" name="Object 108"/>
          <p:cNvSpPr txBox="1"/>
          <p:nvPr>
            <p:custDataLst>
              <p:tags r:id="rId3"/>
            </p:custDataLst>
          </p:nvPr>
        </p:nvSpPr>
        <p:spPr>
          <a:xfrm>
            <a:off x="2008803" y="3191148"/>
            <a:ext cx="2359425" cy="539763"/>
          </a:xfrm>
          <a:prstGeom prst="rect">
            <a:avLst/>
          </a:prstGeom>
        </p:spPr>
        <p:txBody>
          <a:bodyPr vert="horz" wrap="square" tIns="0" bIns="0" rtlCol="0" anchor="t" anchorCtr="0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sz="2800" b="0" i="0" spc="149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CONTENTS</a:t>
            </a:r>
            <a:endParaRPr lang="zh-CN" sz="2800" b="0" i="0" spc="149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9" name="Object 109"/>
          <p:cNvSpPr txBox="1"/>
          <p:nvPr>
            <p:custDataLst>
              <p:tags r:id="rId4"/>
            </p:custDataLst>
          </p:nvPr>
        </p:nvSpPr>
        <p:spPr>
          <a:xfrm>
            <a:off x="5640705" y="181864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/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培养流程概述</a:t>
            </a:r>
            <a:endParaRPr lang="zh-CN" altLang="en-US" sz="20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12" name="Object 1012"/>
          <p:cNvSpPr txBox="1"/>
          <p:nvPr>
            <p:custDataLst>
              <p:tags r:id="rId5"/>
            </p:custDataLst>
          </p:nvPr>
        </p:nvSpPr>
        <p:spPr>
          <a:xfrm>
            <a:off x="4854638" y="168306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01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0" name="Object 1010"/>
          <p:cNvSpPr txBox="1"/>
          <p:nvPr>
            <p:custDataLst>
              <p:tags r:id="rId6"/>
            </p:custDataLst>
          </p:nvPr>
        </p:nvSpPr>
        <p:spPr>
          <a:xfrm>
            <a:off x="5640705" y="2632075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培养过程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3" name="Object 1013"/>
          <p:cNvSpPr txBox="1"/>
          <p:nvPr>
            <p:custDataLst>
              <p:tags r:id="rId7"/>
            </p:custDataLst>
          </p:nvPr>
        </p:nvSpPr>
        <p:spPr>
          <a:xfrm>
            <a:off x="4854638" y="249713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02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1" name="Object 1011"/>
          <p:cNvSpPr txBox="1"/>
          <p:nvPr>
            <p:custDataLst>
              <p:tags r:id="rId8"/>
            </p:custDataLst>
          </p:nvPr>
        </p:nvSpPr>
        <p:spPr>
          <a:xfrm>
            <a:off x="5640705" y="344043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毕业出口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4" name="Object 1014"/>
          <p:cNvSpPr txBox="1"/>
          <p:nvPr>
            <p:custDataLst>
              <p:tags r:id="rId9"/>
            </p:custDataLst>
          </p:nvPr>
        </p:nvSpPr>
        <p:spPr>
          <a:xfrm>
            <a:off x="4854638" y="3310573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03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0"/>
            </p:custDataLst>
          </p:nvPr>
        </p:nvCxnSpPr>
        <p:spPr>
          <a:xfrm>
            <a:off x="2125107" y="3689408"/>
            <a:ext cx="2419985" cy="5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1"/>
            </p:custDataLst>
          </p:nvPr>
        </p:nvCxnSpPr>
        <p:spPr>
          <a:xfrm>
            <a:off x="2071291" y="3689408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09"/>
          <p:cNvSpPr txBox="1"/>
          <p:nvPr>
            <p:custDataLst>
              <p:tags r:id="rId12"/>
            </p:custDataLst>
          </p:nvPr>
        </p:nvSpPr>
        <p:spPr>
          <a:xfrm>
            <a:off x="5640705" y="425450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奖助体系</a:t>
            </a:r>
            <a:endParaRPr lang="en-US" altLang="zh-CN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26" name="Object 1012"/>
          <p:cNvSpPr txBox="1"/>
          <p:nvPr>
            <p:custDataLst>
              <p:tags r:id="rId13"/>
            </p:custDataLst>
          </p:nvPr>
        </p:nvSpPr>
        <p:spPr>
          <a:xfrm>
            <a:off x="4854638" y="411892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</a:t>
            </a:r>
            <a:r>
              <a:rPr lang="en-US" alt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4</a:t>
            </a:r>
            <a:endParaRPr lang="en-US" altLang="zh-CN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毕业成果要求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55370" y="1661160"/>
          <a:ext cx="9240520" cy="4136390"/>
        </p:xfrm>
        <a:graphic>
          <a:graphicData uri="http://schemas.openxmlformats.org/drawingml/2006/table">
            <a:tbl>
              <a:tblPr firstRow="1" bandRow="1"/>
              <a:tblGrid>
                <a:gridCol w="489585"/>
                <a:gridCol w="953770"/>
                <a:gridCol w="7797165"/>
              </a:tblGrid>
              <a:tr h="32258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成果类型</a:t>
                      </a:r>
                      <a:endParaRPr lang="zh-CN" altLang="en-US" sz="16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2021版</a:t>
                      </a:r>
                      <a:endParaRPr lang="zh-CN" altLang="en-US" sz="16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5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论文高质量评价</a:t>
                      </a:r>
                      <a:endParaRPr lang="zh-CN" altLang="en-US" sz="14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03A9F5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学院论文审查结果为优秀（盲审成绩≥90）</a:t>
                      </a:r>
                      <a:endParaRPr lang="zh-CN" sz="1400" b="0" dirty="0">
                        <a:solidFill>
                          <a:srgbClr val="03A9F5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5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高质量会议论文</a:t>
                      </a:r>
                      <a:endParaRPr lang="zh-CN" altLang="en-US" sz="14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省级及以上学术论坛获优秀论文一、二等奖</a:t>
                      </a:r>
                      <a:endParaRPr lang="zh-CN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60">
                <a:tc gridSpan="2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重大原创科技成果</a:t>
                      </a:r>
                      <a:endParaRPr lang="zh-CN" altLang="en-US" sz="14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作为前三发明人申请专利并实现转化，且一次性到账≥100万元。</a:t>
                      </a:r>
                      <a:endParaRPr lang="zh-CN" sz="14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作为发明人之一获新药临床试验默示许可（学校排名前2）</a:t>
                      </a:r>
                      <a:endParaRPr lang="zh-CN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560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期刊论文</a:t>
                      </a:r>
                      <a:endParaRPr lang="zh-CN" altLang="en-US" sz="14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理工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医药类</a:t>
                      </a:r>
                      <a:endParaRPr lang="zh-CN" altLang="en-US" sz="14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在学科顶尖及以上期刊发表1篇研究性论文（署名前四位）</a:t>
                      </a:r>
                      <a:endParaRPr lang="zh-CN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0195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在学科一流期刊发表1篇研究性论文（署名前三位）</a:t>
                      </a:r>
                      <a:endParaRPr lang="zh-CN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0195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在学科重要期刊发表1篇研究性论文（署名前两位）</a:t>
                      </a:r>
                      <a:endParaRPr lang="zh-CN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0195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在普通期刊发表1篇论文</a:t>
                      </a:r>
                      <a:endParaRPr lang="zh-CN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560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注：公开发明专利（或软件注册权登记的知识产权）等同于1篇普通期刊论文</a:t>
                      </a:r>
                      <a:endParaRPr lang="zh-CN" sz="14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755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经管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文法类</a:t>
                      </a:r>
                      <a:endParaRPr lang="zh-CN" altLang="en-US" sz="1400" b="1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在SCI、SSCI或CSSCI索引源学术期刊上发表研究论文1篇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120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在省级以上学术期刊上发表2篇研究论文，其中至少1篇发表在中国中文核心期刊（北大）或CSCD索引源期刊或中国科技核心期刊</a:t>
                      </a:r>
                      <a:endParaRPr lang="zh-CN" altLang="en-US" sz="14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968750" y="883285"/>
            <a:ext cx="35286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学位成果标准认定（硕士）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毕业成果要求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灯片编号占位符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6634AA-DC11-4DC7-8477-0B71E675A6A7}" type="slidenum">
              <a:rPr lang="zh-CN" altLang="en-US"/>
            </a:fld>
            <a:endParaRPr lang="en-US" altLang="zh-CN"/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832485" y="1472565"/>
          <a:ext cx="9387205" cy="4244340"/>
        </p:xfrm>
        <a:graphic>
          <a:graphicData uri="http://schemas.openxmlformats.org/drawingml/2006/table">
            <a:tbl>
              <a:tblPr firstRow="1" bandRow="1"/>
              <a:tblGrid>
                <a:gridCol w="1978660"/>
                <a:gridCol w="1296035"/>
                <a:gridCol w="6112510"/>
              </a:tblGrid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成果类型</a:t>
                      </a:r>
                      <a:endParaRPr lang="zh-CN" altLang="en-US" sz="16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altLang="en-US" sz="16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2021版</a:t>
                      </a:r>
                      <a:endParaRPr lang="zh-CN" altLang="en-US" sz="16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论文获高质量评价</a:t>
                      </a:r>
                      <a:endParaRPr lang="zh-CN" altLang="en-US" sz="14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教育部平台盲审，结果三份优秀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重大原创科技成果</a:t>
                      </a:r>
                      <a:endParaRPr lang="zh-CN" altLang="en-US" sz="14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作为前三发明人申请专利并实现转化,且一次性到账 ≥250万元。</a:t>
                      </a:r>
                      <a:endParaRPr lang="zh-CN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作为发明人之一获原创一类新药临床试验许可(学校排前二)或其他类新药临床试验许可(学校排第一)。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8765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期刊论文</a:t>
                      </a:r>
                      <a:endParaRPr lang="zh-CN" altLang="en-US" sz="1400" b="1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理工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医药类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sz="14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在学科一流及以上期刊发表1篇研究性论文</a:t>
                      </a:r>
                      <a:endParaRPr lang="zh-CN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8130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在学科重要期刊发表2篇研究性论文</a:t>
                      </a:r>
                      <a:endParaRPr lang="zh-CN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4810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在学科重要期刊发表1篇研究性论文，且两份盲审结果至少有一份优秀意见</a:t>
                      </a:r>
                      <a:endParaRPr lang="zh-CN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4810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B w="9525">
                      <a:solidFill>
                        <a:srgbClr val="03A9F5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注：授权专利等同于一篇学科重要期刊论文，申请学位时需获得授权公告号</a:t>
                      </a:r>
                      <a:endParaRPr lang="zh-CN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780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经管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文法类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在SCI、SSCI索引源期刊上发表1篇论文</a:t>
                      </a:r>
                      <a:endParaRPr lang="zh-CN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780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在CSSCI索引源期刊上发表2篇论文</a:t>
                      </a:r>
                      <a:endParaRPr lang="zh-CN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4175"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sz="14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在中国中文核心期刊（北大）或CSCD索引源期刊发表4篇论文</a:t>
                      </a:r>
                      <a:endParaRPr lang="zh-CN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 dirty="0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高水平</a:t>
                      </a:r>
                      <a:endParaRPr lang="zh-CN" altLang="en-US" sz="1400" b="1" dirty="0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b="1" dirty="0">
                          <a:solidFill>
                            <a:srgbClr val="03A9F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论文</a:t>
                      </a:r>
                      <a:endParaRPr lang="zh-CN" altLang="en-US" sz="1400" b="1" dirty="0">
                        <a:solidFill>
                          <a:srgbClr val="03A9F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等线" panose="02010600030101010101" charset="-122"/>
                        </a:rPr>
                        <a:t>以共一作者(署名前两)在权威及以上期刊发表1篇研究性论文,排名前二的作者均为我校研究生</a:t>
                      </a:r>
                      <a:r>
                        <a:rPr lang="en-US" altLang="zh-CN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等线" panose="02010600030101010101" charset="-122"/>
                        </a:rPr>
                        <a:t>,</a:t>
                      </a:r>
                      <a:r>
                        <a:rPr lang="zh-CN" altLang="en-US" sz="14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等线" panose="02010600030101010101" charset="-122"/>
                        </a:rPr>
                        <a:t>且分分属不同的二级学科</a:t>
                      </a:r>
                      <a:endParaRPr lang="zh-CN" altLang="en-US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等线" panose="02010600030101010101" charset="-122"/>
                      </a:endParaRPr>
                    </a:p>
                  </a:txBody>
                  <a:tcPr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marL="12700" marR="12700" marT="12700" anchor="ctr">
                    <a:lnL w="9525">
                      <a:solidFill>
                        <a:srgbClr val="03A9F5"/>
                      </a:solidFill>
                      <a:prstDash val="sysDash"/>
                    </a:lnL>
                    <a:lnR w="9525">
                      <a:solidFill>
                        <a:srgbClr val="03A9F5"/>
                      </a:solidFill>
                      <a:prstDash val="sysDash"/>
                    </a:lnR>
                    <a:lnT w="9525">
                      <a:solidFill>
                        <a:srgbClr val="03A9F5"/>
                      </a:solidFill>
                      <a:prstDash val="sysDash"/>
                    </a:lnT>
                    <a:lnB w="9525">
                      <a:solidFill>
                        <a:srgbClr val="03A9F5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550285" y="939800"/>
            <a:ext cx="32461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学位成果标准认定（博士）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0" y="6005195"/>
            <a:ext cx="7604125" cy="3187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答辩前论文盲审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屏幕快照 2023-06-10 下午4.46.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9830" y="1132840"/>
            <a:ext cx="9832340" cy="45065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0680" y="113288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1800" b="1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硕士-学院盲审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18465" y="545787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1800" b="1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博士-教育部</a:t>
            </a:r>
            <a:r>
              <a:rPr lang="zh-CN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学位中心盲审平台盲审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67485" y="5986780"/>
            <a:ext cx="8147050" cy="3371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每年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月、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月，校研究生院组织博士学位论文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统一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送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教育部学位中心盲审平台评审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56419" y="999281"/>
            <a:ext cx="7799070" cy="5425223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56419" y="279282"/>
            <a:ext cx="7926429" cy="72000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答辩及毕业流程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优秀学位论文培育改革</a:t>
            </a:r>
            <a:r>
              <a:rPr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30655" y="1456055"/>
            <a:ext cx="7841615" cy="4494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27110" y="881380"/>
            <a:ext cx="863600" cy="1003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论文抽检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4885" y="1208405"/>
            <a:ext cx="3401695" cy="47517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9660" y="355223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1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不合格论文处理办法：</a:t>
            </a:r>
            <a:endParaRPr lang="zh-CN" altLang="en-US" sz="1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1260" y="4043680"/>
            <a:ext cx="6134100" cy="20802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1、暂停“存在问题学位论文”指导教师随后两年的招生资格；</a:t>
            </a:r>
            <a:endParaRPr lang="zh-CN" altLang="en-US"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2、在接下来两年内，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该导师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所带研究生的学位论文全部由校学位办组织参加校外盲审。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843145" y="1200150"/>
            <a:ext cx="6800215" cy="22288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8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抽检比例：</a:t>
            </a:r>
            <a:endParaRPr lang="zh-CN" altLang="en-US"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、一般情况，根据学位类别及学科专业，按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5％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比例进行抽检；</a:t>
            </a:r>
            <a:endParaRPr lang="zh-CN" altLang="en-US"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、热门专业，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根据学位类别及学科专业，按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10％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比例进行抽检；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、对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上年度不合格论文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的导师所指导的学位论文进行全覆盖抽检。</a:t>
            </a:r>
            <a:endParaRPr lang="zh-CN" altLang="en-US"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校门图-阳刻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107" name="Object 107"/>
          <p:cNvSpPr txBox="1"/>
          <p:nvPr>
            <p:custDataLst>
              <p:tags r:id="rId2"/>
            </p:custDataLst>
          </p:nvPr>
        </p:nvSpPr>
        <p:spPr>
          <a:xfrm>
            <a:off x="1973977" y="2289492"/>
            <a:ext cx="2223769" cy="958322"/>
          </a:xfrm>
          <a:prstGeom prst="rect">
            <a:avLst/>
          </a:prstGeom>
        </p:spPr>
        <p:txBody>
          <a:bodyPr vert="horz" wrap="square" tIns="0" bIns="0" rtlCol="0" anchor="b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430" dirty="0">
                <a:solidFill>
                  <a:schemeClr val="accent1"/>
                </a:solidFill>
                <a:latin typeface="Arial Black" panose="020B0A04020102020204" charset="0"/>
                <a:ea typeface="汉仪大黑简" panose="02010600000101010101" charset="-122"/>
              </a:rPr>
              <a:t>目录</a:t>
            </a:r>
            <a:endParaRPr lang="zh-CN" sz="6000" b="0" i="0" spc="430" dirty="0">
              <a:solidFill>
                <a:schemeClr val="accent1"/>
              </a:solidFill>
              <a:latin typeface="Arial Black" panose="020B0A04020102020204" charset="0"/>
              <a:ea typeface="汉仪大黑简" panose="02010600000101010101" charset="-122"/>
            </a:endParaRPr>
          </a:p>
        </p:txBody>
      </p:sp>
      <p:sp>
        <p:nvSpPr>
          <p:cNvPr id="108" name="Object 108"/>
          <p:cNvSpPr txBox="1"/>
          <p:nvPr>
            <p:custDataLst>
              <p:tags r:id="rId3"/>
            </p:custDataLst>
          </p:nvPr>
        </p:nvSpPr>
        <p:spPr>
          <a:xfrm>
            <a:off x="2008803" y="3191148"/>
            <a:ext cx="2359425" cy="539763"/>
          </a:xfrm>
          <a:prstGeom prst="rect">
            <a:avLst/>
          </a:prstGeom>
        </p:spPr>
        <p:txBody>
          <a:bodyPr vert="horz" wrap="square" tIns="0" bIns="0" rtlCol="0" anchor="t" anchorCtr="0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sz="2800" b="0" i="0" spc="149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CONTENTS</a:t>
            </a:r>
            <a:endParaRPr lang="zh-CN" sz="2800" b="0" i="0" spc="149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9" name="Object 109"/>
          <p:cNvSpPr txBox="1"/>
          <p:nvPr>
            <p:custDataLst>
              <p:tags r:id="rId4"/>
            </p:custDataLst>
          </p:nvPr>
        </p:nvSpPr>
        <p:spPr>
          <a:xfrm>
            <a:off x="5640705" y="181864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/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培养流程概述</a:t>
            </a:r>
            <a:endParaRPr lang="zh-CN" altLang="en-US" sz="20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12" name="Object 1012"/>
          <p:cNvSpPr txBox="1"/>
          <p:nvPr>
            <p:custDataLst>
              <p:tags r:id="rId5"/>
            </p:custDataLst>
          </p:nvPr>
        </p:nvSpPr>
        <p:spPr>
          <a:xfrm>
            <a:off x="4854638" y="168306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01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0" name="Object 1010"/>
          <p:cNvSpPr txBox="1"/>
          <p:nvPr>
            <p:custDataLst>
              <p:tags r:id="rId6"/>
            </p:custDataLst>
          </p:nvPr>
        </p:nvSpPr>
        <p:spPr>
          <a:xfrm>
            <a:off x="5640705" y="2632075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培养过程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3" name="Object 1013"/>
          <p:cNvSpPr txBox="1"/>
          <p:nvPr>
            <p:custDataLst>
              <p:tags r:id="rId7"/>
            </p:custDataLst>
          </p:nvPr>
        </p:nvSpPr>
        <p:spPr>
          <a:xfrm>
            <a:off x="4854638" y="249713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02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1" name="Object 1011"/>
          <p:cNvSpPr txBox="1"/>
          <p:nvPr>
            <p:custDataLst>
              <p:tags r:id="rId8"/>
            </p:custDataLst>
          </p:nvPr>
        </p:nvSpPr>
        <p:spPr>
          <a:xfrm>
            <a:off x="5640705" y="344043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毕业出口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4" name="Object 1014"/>
          <p:cNvSpPr txBox="1"/>
          <p:nvPr>
            <p:custDataLst>
              <p:tags r:id="rId9"/>
            </p:custDataLst>
          </p:nvPr>
        </p:nvSpPr>
        <p:spPr>
          <a:xfrm>
            <a:off x="4854638" y="3310573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03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0"/>
            </p:custDataLst>
          </p:nvPr>
        </p:nvCxnSpPr>
        <p:spPr>
          <a:xfrm>
            <a:off x="2125107" y="3689408"/>
            <a:ext cx="2419985" cy="5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1"/>
            </p:custDataLst>
          </p:nvPr>
        </p:nvCxnSpPr>
        <p:spPr>
          <a:xfrm>
            <a:off x="2071291" y="3689408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09"/>
          <p:cNvSpPr txBox="1"/>
          <p:nvPr>
            <p:custDataLst>
              <p:tags r:id="rId12"/>
            </p:custDataLst>
          </p:nvPr>
        </p:nvSpPr>
        <p:spPr>
          <a:xfrm>
            <a:off x="5640705" y="425450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奖助体系</a:t>
            </a:r>
            <a:endParaRPr lang="en-US" altLang="zh-CN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26" name="Object 1012"/>
          <p:cNvSpPr txBox="1"/>
          <p:nvPr>
            <p:custDataLst>
              <p:tags r:id="rId13"/>
            </p:custDataLst>
          </p:nvPr>
        </p:nvSpPr>
        <p:spPr>
          <a:xfrm>
            <a:off x="4854638" y="411892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</a:t>
            </a:r>
            <a:r>
              <a:rPr lang="en-US" alt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4</a:t>
            </a:r>
            <a:endParaRPr lang="en-US" altLang="zh-CN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奖助项目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705624" y="1605981"/>
          <a:ext cx="7775728" cy="319683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74935"/>
                <a:gridCol w="982772"/>
                <a:gridCol w="4518021"/>
              </a:tblGrid>
              <a:tr h="45669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项目名称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覆盖比例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金额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4566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研究生国家助学金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100%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发放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个月，硕士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月，博士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1500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4566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研究生学业奖学金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特等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12000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元，一等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8000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元，三等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4000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4566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博士生科研激励基金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100%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博士生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6000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人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年，实际金额由导师及学院评定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4566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博士生优秀奖学金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50%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博士生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10000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人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4566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研究生国家奖学金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1.5%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硕士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20000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人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年，博士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30000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元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人</a:t>
                      </a:r>
                      <a:r>
                        <a:rPr lang="en-US" altLang="zh-CN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4566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各类专项及企业奖助学金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—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不定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学业奖学金评定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1816" y="2178221"/>
            <a:ext cx="61044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1.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参评学年未办理学籍注册手续或欠缴学费者；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2.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参评学年学籍状态处于休学、保留学籍者；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3.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参评学年违反国家法律、校纪校规受到纪律处分者（申请时该纪律处分已解除的除外）；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4.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有抄袭剽窃、弄虚作假等学术不端行为经查证属实者；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5.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提交的申请资料中，提供不是信息或隐瞒不利信息者；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6.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第二学年，学术硕士研究生必修课学分不满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18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分、专业硕士研究生必修课学分不满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11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分者；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7.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第三学年，硕士研究生除学术活动外必修课程学分未修满者；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8.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第三、第四学年博士研究生除学术活动外必修课程学分未修满者（直博生为第四、第五学年）；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. 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学位论文开题或中期考核未通过者。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5850" y="901554"/>
            <a:ext cx="7261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最新文件</a:t>
            </a:r>
            <a:r>
              <a:rPr lang="en-US" altLang="zh-CN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《</a:t>
            </a:r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中国药科大学研究生学业奖学金管理办法</a:t>
            </a:r>
            <a:r>
              <a:rPr lang="en-US" altLang="zh-CN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》</a:t>
            </a:r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（药大学</a:t>
            </a:r>
            <a:r>
              <a:rPr lang="en-US" altLang="zh-CN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[2023]133</a:t>
            </a:r>
            <a:r>
              <a:rPr lang="zh-CN" altLang="en-US" sz="16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号</a:t>
            </a:r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）</a:t>
            </a:r>
            <a:endParaRPr lang="zh-CN" altLang="en-US" sz="1600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898838" y="1563692"/>
            <a:ext cx="1363938" cy="569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不得参评</a:t>
            </a:r>
            <a:endParaRPr lang="zh-CN" altLang="en-US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51085" y="1563691"/>
            <a:ext cx="2112432" cy="569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奖励标准和比例</a:t>
            </a:r>
            <a:endParaRPr lang="zh-CN" altLang="en-US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669780" y="2456727"/>
          <a:ext cx="3875042" cy="2130642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990183"/>
                <a:gridCol w="685511"/>
                <a:gridCol w="849941"/>
                <a:gridCol w="1349407"/>
              </a:tblGrid>
              <a:tr h="37855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学年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等级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金额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比例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2604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第一学年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特等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12000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不超过</a:t>
                      </a:r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8%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449936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一等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8000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特等</a:t>
                      </a:r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+</a:t>
                      </a:r>
                      <a:r>
                        <a:rPr lang="zh-CN" altLang="en-US" sz="1400" u="none" strike="noStrike" dirty="0" smtClean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一等</a:t>
                      </a:r>
                      <a:endParaRPr lang="en-US" altLang="zh-CN" sz="1400" u="none" strike="noStrike" dirty="0" smtClean="0"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  <a:p>
                      <a:pPr algn="ctr" fontAlgn="b"/>
                      <a:r>
                        <a:rPr lang="zh-CN" altLang="en-US" sz="1400" u="none" strike="noStrike" dirty="0" smtClean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不</a:t>
                      </a:r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超过</a:t>
                      </a:r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40%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26043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二等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60%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2604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第二、三学年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特等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12000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5%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26043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一等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8000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35%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  <a:tr h="26043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二等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60%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学业奖学金评定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4692" y="2078228"/>
            <a:ext cx="54208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理工医药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类硕士研究生</a:t>
            </a:r>
            <a:endParaRPr lang="en-US" altLang="zh-CN" sz="1600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以第一作者或共同第一作者（排名第一）在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学科顶尖及以上期刊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发表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篇研究性论文（中国药科大学为第一署名单位）；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个人或所在团队（排名第一）获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国家级荣誉奖励前两等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，或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省级荣誉奖励第一等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作为前三发明人申请专利并实现转化，且一次性到账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≥</a:t>
            </a:r>
            <a:r>
              <a:rPr lang="en-US" altLang="zh-CN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100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万元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作为发明人之一获新药临床试验默示许可（学校排名前二，成果原创于我校）。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经管文法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类硕士研究生</a:t>
            </a:r>
            <a:endParaRPr lang="en-US" altLang="zh-CN" sz="1600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以第一作者或共同第一作者（排名第一）在学科顶尖及以上期刊发表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篇研究性论文（中国药科大学为第一署名单位）；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个人或所在团队（排名第一）获国家级荣誉奖励前两等，或获省级荣誉奖励第一等。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5850" y="901554"/>
            <a:ext cx="7261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最新文件</a:t>
            </a:r>
            <a:r>
              <a:rPr lang="en-US" altLang="zh-CN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《</a:t>
            </a:r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中国药科大学研究生学业奖学金管理办法</a:t>
            </a:r>
            <a:r>
              <a:rPr lang="en-US" altLang="zh-CN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》</a:t>
            </a:r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（药大学</a:t>
            </a:r>
            <a:r>
              <a:rPr lang="en-US" altLang="zh-CN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[2023]133</a:t>
            </a:r>
            <a:r>
              <a:rPr lang="zh-CN" altLang="en-US" sz="16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号</a:t>
            </a:r>
            <a:r>
              <a:rPr lang="zh-CN" altLang="en-US" sz="1600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）</a:t>
            </a:r>
            <a:endParaRPr lang="zh-CN" altLang="en-US" sz="1600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670238" y="1374441"/>
            <a:ext cx="1363938" cy="569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直接获评特等奖</a:t>
            </a:r>
            <a:endParaRPr lang="zh-CN" altLang="en-US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9156763" y="1279412"/>
            <a:ext cx="1363938" cy="569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bIns="0" rtlCol="0" anchor="ctr" anchorCtr="0"/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微软雅黑" panose="020B0503020204020204" pitchFamily="34" charset="-122"/>
              </a:rPr>
              <a:t>直接获评一等奖</a:t>
            </a:r>
            <a:endParaRPr lang="zh-CN" altLang="en-US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82034" y="2078228"/>
            <a:ext cx="4914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理工医药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类硕士研究生</a:t>
            </a:r>
            <a:endParaRPr lang="en-US" altLang="zh-CN" sz="1600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以第一作者或共同第一作者（排名第一）在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学科一流期刊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发表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篇研究性论文（中国药科大学为第一署名单位）；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个人或所在团队（排名第一）获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国家级荣誉奖励第三等，或省级荣誉奖励第二等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作为前三发明人申请专利并实现转化，且一次性到账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≥</a:t>
            </a:r>
            <a:r>
              <a:rPr lang="en-US" altLang="zh-CN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50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万元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经管</a:t>
            </a:r>
            <a:r>
              <a:rPr lang="zh-CN" altLang="en-US" sz="1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文法</a:t>
            </a:r>
            <a:r>
              <a:rPr lang="zh-CN" altLang="en-US" sz="16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类硕士研究生</a:t>
            </a:r>
            <a:endParaRPr lang="en-US" altLang="zh-CN" sz="1600" b="1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以第一作者或共同第一作者（排名第一）在学科一流期刊发表</a:t>
            </a:r>
            <a:r>
              <a:rPr lang="en-US" altLang="zh-CN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篇研究性论文（中国药科大学为第一署名单位）；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个人或所在团队（排名第一）获国家级荣誉奖励第三等，或获省级荣誉奖励第二等。</a:t>
            </a: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dirty="0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博士研究生培养流程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6065" y="1209040"/>
            <a:ext cx="860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学制：基本学制为4年，其中直接攻读博士生的基本学制为5年，最长学习年限为8年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8215" y="2244090"/>
            <a:ext cx="246126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课程学习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42940" y="2244090"/>
            <a:ext cx="338899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科研训练与论文撰写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28215" y="2797810"/>
            <a:ext cx="24644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学习时间：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0.5</a:t>
            </a: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年（直博生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1.5</a:t>
            </a: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年）</a:t>
            </a: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学术学位博士生不少于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</a:t>
            </a: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学分（直博生不少于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37</a:t>
            </a: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学分）</a:t>
            </a: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专业学位博士生不少于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</a:t>
            </a:r>
            <a:r>
              <a:rPr lang="zh-CN" altLang="en-US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学分</a:t>
            </a: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94680" y="2797810"/>
            <a:ext cx="34861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培养时间：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3.5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学位论文开题：第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学期（直博生第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学期）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中期考核：第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学期（直博生第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学期）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学位论文答辩：第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学期（直博生第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学期）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931160" y="1818005"/>
            <a:ext cx="1358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第一阶段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758305" y="1818005"/>
            <a:ext cx="1358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1"/>
          <p:cNvSpPr/>
          <p:nvPr>
            <p:custDataLst>
              <p:tags r:id="rId1"/>
            </p:custDataLst>
          </p:nvPr>
        </p:nvSpPr>
        <p:spPr>
          <a:xfrm>
            <a:off x="788035" y="1379855"/>
            <a:ext cx="10299700" cy="2359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600" dirty="0"/>
          </a:p>
          <a:p>
            <a:pPr marL="497205" algn="ctr" rtl="0" eaLnBrk="0">
              <a:lnSpc>
                <a:spcPts val="3760"/>
              </a:lnSpc>
              <a:spcBef>
                <a:spcPts val="0"/>
              </a:spcBef>
            </a:pPr>
            <a:r>
              <a:rPr lang="zh-CN" altLang="en-US" sz="4000" dirty="0">
                <a:latin typeface="方正公文小标宋" panose="02000500000000000000" charset="-122"/>
                <a:ea typeface="方正公文小标宋" panose="02000500000000000000" charset="-122"/>
              </a:rPr>
              <a:t>必读规章制度清单</a:t>
            </a:r>
            <a:endParaRPr lang="zh-CN" altLang="en-US" sz="4000" dirty="0"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pic>
        <p:nvPicPr>
          <p:cNvPr id="2" name="图片 1" descr="校门图-阳刻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校门图-阳刻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79065" y="682625"/>
            <a:ext cx="76981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中国药科大学研究生学籍管理规定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中国药科大学研究生课程教学管理办法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中国药科大学研究生学位论文开题管理办法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中国药科大学研究生学位论文开题工作细则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中国药科大学研究生中期考核实施办法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中国药科大学研究生中期考核工作细则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中国药科大学研究生学术活动学分认定与管理细则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中国药科大学研究生更换导师实施细则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中国药科大学硕士学位（学术学位）和博士学位授予工作细则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中国药科大学硕士专业学位授予工作细则（试行）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中国药科大学研究生学位论文保密管理的规定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中国药科大学研究生申请学位成果标准认定规定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中国药科大学研究生优秀学位论文培育计划实施办法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具体内容详见研究生手册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 谢！</a:t>
            </a:r>
            <a:endParaRPr lang="zh-CN" altLang="en-US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97875" y="2932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硕士学位研究生培养流程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659890" y="1209040"/>
            <a:ext cx="860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学制：基本学制为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年，最长学习年限为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6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228215" y="2244090"/>
            <a:ext cx="246126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课程学习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742940" y="2244090"/>
            <a:ext cx="338899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实践训练与论文撰写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694680" y="2797810"/>
            <a:ext cx="34861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培养时间：</a:t>
            </a:r>
            <a:r>
              <a:rPr 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2-2.5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专业实践：第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学位论文开题：第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中期考核：第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学位论文答辩：第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228215" y="2797810"/>
            <a:ext cx="24644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学习时间：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0.5-1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学术学位硕士生不少于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27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学分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专业学位硕士生不少于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24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学分</a:t>
            </a:r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31160" y="1818005"/>
            <a:ext cx="1358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第一阶段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58305" y="1818005"/>
            <a:ext cx="1358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28215" y="4494530"/>
            <a:ext cx="7132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专业学位研究生实践模式：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校内培养：校内导师独立指导专业实践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联合培养：校内外导师组联合指导，到联合培养单位开展专业实践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校门图-阳刻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107" name="Object 107"/>
          <p:cNvSpPr txBox="1"/>
          <p:nvPr>
            <p:custDataLst>
              <p:tags r:id="rId2"/>
            </p:custDataLst>
          </p:nvPr>
        </p:nvSpPr>
        <p:spPr>
          <a:xfrm>
            <a:off x="1973977" y="2289492"/>
            <a:ext cx="2223769" cy="958322"/>
          </a:xfrm>
          <a:prstGeom prst="rect">
            <a:avLst/>
          </a:prstGeom>
        </p:spPr>
        <p:txBody>
          <a:bodyPr vert="horz" wrap="square" tIns="0" bIns="0" rtlCol="0" anchor="b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430" dirty="0">
                <a:solidFill>
                  <a:schemeClr val="accent1"/>
                </a:solidFill>
                <a:latin typeface="Arial Black" panose="020B0A04020102020204" charset="0"/>
                <a:ea typeface="汉仪大黑简" panose="02010600000101010101" charset="-122"/>
              </a:rPr>
              <a:t>目录</a:t>
            </a:r>
            <a:endParaRPr lang="zh-CN" sz="6000" b="0" i="0" spc="430" dirty="0">
              <a:solidFill>
                <a:schemeClr val="accent1"/>
              </a:solidFill>
              <a:latin typeface="Arial Black" panose="020B0A04020102020204" charset="0"/>
              <a:ea typeface="汉仪大黑简" panose="02010600000101010101" charset="-122"/>
            </a:endParaRPr>
          </a:p>
        </p:txBody>
      </p:sp>
      <p:sp>
        <p:nvSpPr>
          <p:cNvPr id="108" name="Object 108"/>
          <p:cNvSpPr txBox="1"/>
          <p:nvPr>
            <p:custDataLst>
              <p:tags r:id="rId3"/>
            </p:custDataLst>
          </p:nvPr>
        </p:nvSpPr>
        <p:spPr>
          <a:xfrm>
            <a:off x="2008803" y="3191148"/>
            <a:ext cx="2359425" cy="539763"/>
          </a:xfrm>
          <a:prstGeom prst="rect">
            <a:avLst/>
          </a:prstGeom>
        </p:spPr>
        <p:txBody>
          <a:bodyPr vert="horz" wrap="square" tIns="0" bIns="0" rtlCol="0" anchor="t" anchorCtr="0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sz="2800" b="0" i="0" spc="149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CONTENTS</a:t>
            </a:r>
            <a:endParaRPr lang="zh-CN" sz="2800" b="0" i="0" spc="149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9" name="Object 109"/>
          <p:cNvSpPr txBox="1"/>
          <p:nvPr>
            <p:custDataLst>
              <p:tags r:id="rId4"/>
            </p:custDataLst>
          </p:nvPr>
        </p:nvSpPr>
        <p:spPr>
          <a:xfrm>
            <a:off x="5640705" y="181864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/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培养流程概述</a:t>
            </a:r>
            <a:endParaRPr lang="zh-CN" altLang="en-US" sz="20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12" name="Object 1012"/>
          <p:cNvSpPr txBox="1"/>
          <p:nvPr>
            <p:custDataLst>
              <p:tags r:id="rId5"/>
            </p:custDataLst>
          </p:nvPr>
        </p:nvSpPr>
        <p:spPr>
          <a:xfrm>
            <a:off x="4854638" y="168306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01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0" name="Object 1010"/>
          <p:cNvSpPr txBox="1"/>
          <p:nvPr>
            <p:custDataLst>
              <p:tags r:id="rId6"/>
            </p:custDataLst>
          </p:nvPr>
        </p:nvSpPr>
        <p:spPr>
          <a:xfrm>
            <a:off x="5640705" y="2632075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培养过程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3" name="Object 1013"/>
          <p:cNvSpPr txBox="1"/>
          <p:nvPr>
            <p:custDataLst>
              <p:tags r:id="rId7"/>
            </p:custDataLst>
          </p:nvPr>
        </p:nvSpPr>
        <p:spPr>
          <a:xfrm>
            <a:off x="4854638" y="249713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02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sp>
        <p:nvSpPr>
          <p:cNvPr id="1011" name="Object 1011"/>
          <p:cNvSpPr txBox="1"/>
          <p:nvPr>
            <p:custDataLst>
              <p:tags r:id="rId8"/>
            </p:custDataLst>
          </p:nvPr>
        </p:nvSpPr>
        <p:spPr>
          <a:xfrm>
            <a:off x="5640705" y="344043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毕业出口</a:t>
            </a:r>
            <a:endParaRPr lang="zh-CN" altLang="en-US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1014" name="Object 1014"/>
          <p:cNvSpPr txBox="1"/>
          <p:nvPr>
            <p:custDataLst>
              <p:tags r:id="rId9"/>
            </p:custDataLst>
          </p:nvPr>
        </p:nvSpPr>
        <p:spPr>
          <a:xfrm>
            <a:off x="4854638" y="3310573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03</a:t>
            </a:r>
            <a:endParaRPr lang="zh-CN" altLang="en-US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0"/>
            </p:custDataLst>
          </p:nvPr>
        </p:nvCxnSpPr>
        <p:spPr>
          <a:xfrm>
            <a:off x="2125107" y="3689408"/>
            <a:ext cx="2419985" cy="5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1"/>
            </p:custDataLst>
          </p:nvPr>
        </p:nvCxnSpPr>
        <p:spPr>
          <a:xfrm>
            <a:off x="2071291" y="3689408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09"/>
          <p:cNvSpPr txBox="1"/>
          <p:nvPr>
            <p:custDataLst>
              <p:tags r:id="rId12"/>
            </p:custDataLst>
          </p:nvPr>
        </p:nvSpPr>
        <p:spPr>
          <a:xfrm>
            <a:off x="5640705" y="4254500"/>
            <a:ext cx="3574415" cy="470535"/>
          </a:xfrm>
          <a:prstGeom prst="rect">
            <a:avLst/>
          </a:prstGeom>
        </p:spPr>
        <p:txBody>
          <a:bodyPr vert="horz" wrap="square" lIns="0" tIns="0" bIns="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sym typeface="+mn-ea"/>
              </a:rPr>
              <a:t>奖助体系</a:t>
            </a:r>
            <a:endParaRPr lang="en-US" altLang="zh-CN" sz="200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sym typeface="+mn-ea"/>
            </a:endParaRPr>
          </a:p>
        </p:txBody>
      </p:sp>
      <p:sp>
        <p:nvSpPr>
          <p:cNvPr id="26" name="Object 1012"/>
          <p:cNvSpPr txBox="1"/>
          <p:nvPr>
            <p:custDataLst>
              <p:tags r:id="rId13"/>
            </p:custDataLst>
          </p:nvPr>
        </p:nvSpPr>
        <p:spPr>
          <a:xfrm>
            <a:off x="4854638" y="4118928"/>
            <a:ext cx="612775" cy="583565"/>
          </a:xfrm>
          <a:prstGeom prst="rect">
            <a:avLst/>
          </a:prstGeom>
        </p:spPr>
        <p:txBody>
          <a:bodyPr vert="horz" wrap="square" tIns="0" bIns="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0</a:t>
            </a:r>
            <a:r>
              <a:rPr lang="en-US" altLang="zh-CN" sz="2800" b="0" i="0" dirty="0">
                <a:solidFill>
                  <a:schemeClr val="accent1"/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rPr>
              <a:t>4</a:t>
            </a:r>
            <a:endParaRPr lang="en-US" altLang="zh-CN" sz="2800" b="0" i="0" dirty="0">
              <a:solidFill>
                <a:schemeClr val="accent1"/>
              </a:solidFill>
              <a:latin typeface="Arial Black" panose="020B0A04020102020204" charset="0"/>
              <a:ea typeface="汉仪中黑 简" panose="00020600040101010101" charset="-122"/>
              <a:cs typeface="汉仪中黑 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3B84C2-EDDF-4867-B25A-F6F0414EDF4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rPr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6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5990" y="1653540"/>
          <a:ext cx="9805670" cy="4133850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955675"/>
                <a:gridCol w="4028440"/>
                <a:gridCol w="4821555"/>
              </a:tblGrid>
              <a:tr h="57023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论文开题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中期考核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</a:tr>
              <a:tr h="10896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时间</a:t>
                      </a:r>
                      <a:endParaRPr lang="zh-CN" altLang="en-US" b="1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研究生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应在第</a:t>
                      </a:r>
                      <a:r>
                        <a:rPr lang="en-US" altLang="zh-CN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学期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（直博生在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第</a:t>
                      </a:r>
                      <a:r>
                        <a:rPr lang="en-US" altLang="zh-CN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学期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）结束前完成论文开题</a:t>
                      </a:r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硕士生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应在第</a:t>
                      </a:r>
                      <a:r>
                        <a:rPr lang="en-US" altLang="zh-CN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学期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，博士生应在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第六学期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（直博生在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第</a:t>
                      </a:r>
                      <a:r>
                        <a:rPr lang="en-US" altLang="zh-CN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学期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）结束前完成中期考核</a:t>
                      </a:r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</a:tr>
              <a:tr h="138366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形式</a:t>
                      </a:r>
                      <a:endParaRPr lang="zh-CN" altLang="en-US" b="1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集中组织</a:t>
                      </a:r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  <a:p>
                      <a:pPr algn="ctr"/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成立答辩专家组，以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公开答辩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形式</a:t>
                      </a:r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集中组织</a:t>
                      </a:r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硕士生中期考核采取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现场书面材料审核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的方式进行；博士生中期考核采取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现场汇报答辩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的方式进行</a:t>
                      </a:r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</a:tr>
              <a:tr h="109029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结果</a:t>
                      </a:r>
                      <a:endParaRPr lang="zh-CN" altLang="en-US" b="1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不通过的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硕士生可在</a:t>
                      </a:r>
                      <a:r>
                        <a:rPr lang="en-US" altLang="zh-CN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个月内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、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博士生可在</a:t>
                      </a:r>
                      <a:r>
                        <a:rPr lang="en-US" altLang="zh-CN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个月内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申请重新开题；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仍未通过者，延期一年</a:t>
                      </a:r>
                      <a:endParaRPr lang="zh-CN" altLang="en-US" sz="1800" kern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不通过的研究生可在</a:t>
                      </a:r>
                      <a:r>
                        <a:rPr lang="en-US" altLang="zh-CN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</a:t>
                      </a:r>
                      <a:r>
                        <a:rPr lang="zh-CN" altLang="en-US" sz="1800" kern="1200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个月后申请</a:t>
                      </a:r>
                      <a:r>
                        <a:rPr lang="zh-CN" altLang="en-US" dirty="0"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一次重新考核</a:t>
                      </a:r>
                      <a:endParaRPr lang="zh-CN" altLang="en-US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标题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28074" y="248167"/>
            <a:ext cx="792642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研究生学位论文开题、中期考核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开题工作流程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066966" y="867266"/>
            <a:ext cx="7378869" cy="5839642"/>
            <a:chOff x="1564689" y="335089"/>
            <a:chExt cx="7804998" cy="5940752"/>
          </a:xfrm>
        </p:grpSpPr>
        <p:grpSp>
          <p:nvGrpSpPr>
            <p:cNvPr id="8" name="组合 7"/>
            <p:cNvGrpSpPr/>
            <p:nvPr/>
          </p:nvGrpSpPr>
          <p:grpSpPr>
            <a:xfrm>
              <a:off x="1564689" y="335089"/>
              <a:ext cx="7804998" cy="5940752"/>
              <a:chOff x="1092199" y="1044194"/>
              <a:chExt cx="7804998" cy="594075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820749" y="1126436"/>
                <a:ext cx="1959229" cy="2968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研究生系统提交开题申请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797746" y="1645568"/>
                <a:ext cx="2005234" cy="3017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校内、校外导师系统审核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820749" y="2190305"/>
                <a:ext cx="1959229" cy="347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研究生系统下载打印开题报告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224079" y="1515689"/>
                <a:ext cx="837706" cy="2597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重新提交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804925" y="2758497"/>
                <a:ext cx="2005233" cy="3698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教学秘书下载开题学生名单及表决票发专家组秘书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099758" y="3321008"/>
                <a:ext cx="3415566" cy="3042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专家组秘书收取学生的开题报告、准备相关材料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769758" y="3945530"/>
                <a:ext cx="2076250" cy="374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答辩专家组考核、给出评定结果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761834" y="4575702"/>
                <a:ext cx="2075563" cy="2843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答辩秘书记录签字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681116" y="5138180"/>
                <a:ext cx="2237000" cy="2712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专家组组长确认结果、签字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282323" y="6254715"/>
                <a:ext cx="3034585" cy="3964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教学秘书公示、导入结果、报送公函、材料存档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23" name="直接箭头连接符 22"/>
              <p:cNvCxnSpPr>
                <a:stCxn id="13" idx="2"/>
                <a:endCxn id="14" idx="0"/>
              </p:cNvCxnSpPr>
              <p:nvPr/>
            </p:nvCxnSpPr>
            <p:spPr>
              <a:xfrm flipH="1">
                <a:off x="4800363" y="1423247"/>
                <a:ext cx="1" cy="2223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>
                <a:stCxn id="14" idx="2"/>
                <a:endCxn id="15" idx="0"/>
              </p:cNvCxnSpPr>
              <p:nvPr/>
            </p:nvCxnSpPr>
            <p:spPr>
              <a:xfrm>
                <a:off x="4800363" y="1947270"/>
                <a:ext cx="1" cy="2430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肘形连接符 24"/>
              <p:cNvCxnSpPr>
                <a:endCxn id="13" idx="3"/>
              </p:cNvCxnSpPr>
              <p:nvPr/>
            </p:nvCxnSpPr>
            <p:spPr>
              <a:xfrm flipV="1">
                <a:off x="4807542" y="1274842"/>
                <a:ext cx="972436" cy="772072"/>
              </a:xfrm>
              <a:prstGeom prst="bentConnector3">
                <a:avLst>
                  <a:gd name="adj1" fmla="val 123508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>
                <a:stCxn id="15" idx="2"/>
                <a:endCxn id="17" idx="0"/>
              </p:cNvCxnSpPr>
              <p:nvPr/>
            </p:nvCxnSpPr>
            <p:spPr>
              <a:xfrm>
                <a:off x="4800364" y="2537494"/>
                <a:ext cx="7178" cy="2210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>
                <a:stCxn id="18" idx="2"/>
                <a:endCxn id="19" idx="0"/>
              </p:cNvCxnSpPr>
              <p:nvPr/>
            </p:nvCxnSpPr>
            <p:spPr>
              <a:xfrm>
                <a:off x="4807542" y="3625247"/>
                <a:ext cx="342" cy="320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>
                <a:stCxn id="19" idx="2"/>
                <a:endCxn id="20" idx="0"/>
              </p:cNvCxnSpPr>
              <p:nvPr/>
            </p:nvCxnSpPr>
            <p:spPr>
              <a:xfrm flipH="1">
                <a:off x="4799615" y="4319860"/>
                <a:ext cx="8268" cy="2558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>
                <a:stCxn id="20" idx="2"/>
                <a:endCxn id="21" idx="0"/>
              </p:cNvCxnSpPr>
              <p:nvPr/>
            </p:nvCxnSpPr>
            <p:spPr>
              <a:xfrm>
                <a:off x="4799616" y="4860059"/>
                <a:ext cx="0" cy="2781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>
                <a:stCxn id="21" idx="2"/>
                <a:endCxn id="11" idx="0"/>
              </p:cNvCxnSpPr>
              <p:nvPr/>
            </p:nvCxnSpPr>
            <p:spPr>
              <a:xfrm>
                <a:off x="4799616" y="5409445"/>
                <a:ext cx="0" cy="344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>
                <a:stCxn id="17" idx="2"/>
                <a:endCxn id="18" idx="0"/>
              </p:cNvCxnSpPr>
              <p:nvPr/>
            </p:nvCxnSpPr>
            <p:spPr>
              <a:xfrm flipH="1">
                <a:off x="4807541" y="3128381"/>
                <a:ext cx="1" cy="1926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>
                <a:off x="4121862" y="1929833"/>
                <a:ext cx="84151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cs"/>
                  </a:rPr>
                  <a:t>审核通过</a:t>
                </a:r>
                <a:endPara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946414" y="1240219"/>
                <a:ext cx="39882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cs"/>
                  </a:rPr>
                  <a:t>审核不通过</a:t>
                </a:r>
                <a:endPara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92200" y="1044194"/>
                <a:ext cx="7804997" cy="27166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662305" y="1819371"/>
                <a:ext cx="329944" cy="108905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开题</a:t>
                </a:r>
                <a:endParaRPr kumimoji="1" lang="en-US" altLang="zh-CN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前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092199" y="3777774"/>
                <a:ext cx="7804998" cy="18302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673693" y="4173441"/>
                <a:ext cx="307429" cy="9884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开题中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092199" y="5625018"/>
                <a:ext cx="7804998" cy="13599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66525" y="5892564"/>
                <a:ext cx="317148" cy="86681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开题后</a:t>
                </a:r>
                <a:endPara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左大括号 8"/>
            <p:cNvSpPr/>
            <p:nvPr/>
          </p:nvSpPr>
          <p:spPr>
            <a:xfrm>
              <a:off x="3986074" y="715547"/>
              <a:ext cx="157730" cy="108766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73356" y="741385"/>
              <a:ext cx="28762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/>
                <a:t>教学秘书督促</a:t>
              </a:r>
              <a:endParaRPr lang="zh-CN" altLang="en-US" sz="1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234324" y="5045035"/>
              <a:ext cx="2075563" cy="2843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rPr>
                <a:t>答辩秘书汇总材料交给教学秘书</a:t>
              </a:r>
              <a:endPara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2" name="直接箭头连接符 11"/>
            <p:cNvCxnSpPr>
              <a:stCxn id="11" idx="2"/>
              <a:endCxn id="22" idx="0"/>
            </p:cNvCxnSpPr>
            <p:nvPr/>
          </p:nvCxnSpPr>
          <p:spPr>
            <a:xfrm>
              <a:off x="5272105" y="5329391"/>
              <a:ext cx="0" cy="2162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椭圆 44"/>
          <p:cNvSpPr/>
          <p:nvPr/>
        </p:nvSpPr>
        <p:spPr>
          <a:xfrm>
            <a:off x="7144845" y="3985263"/>
            <a:ext cx="1507073" cy="937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研究生院形式督查</a:t>
            </a:r>
            <a:endParaRPr lang="zh-CN" altLang="en-US" sz="1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144846" y="5532231"/>
            <a:ext cx="1507073" cy="937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督导组</a:t>
            </a:r>
            <a:endParaRPr lang="en-US" altLang="zh-CN" sz="16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结果督查</a:t>
            </a:r>
            <a:endParaRPr lang="zh-CN" altLang="en-US" sz="1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中期考核工作流程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2" name="组合 91"/>
          <p:cNvGrpSpPr/>
          <p:nvPr/>
        </p:nvGrpSpPr>
        <p:grpSpPr>
          <a:xfrm>
            <a:off x="2077866" y="880288"/>
            <a:ext cx="7249374" cy="5282677"/>
            <a:chOff x="1555261" y="186233"/>
            <a:chExt cx="7249374" cy="5282677"/>
          </a:xfrm>
          <a:noFill/>
        </p:grpSpPr>
        <p:grpSp>
          <p:nvGrpSpPr>
            <p:cNvPr id="3" name="组合 2"/>
            <p:cNvGrpSpPr/>
            <p:nvPr/>
          </p:nvGrpSpPr>
          <p:grpSpPr>
            <a:xfrm>
              <a:off x="1555261" y="186233"/>
              <a:ext cx="7249374" cy="5282677"/>
              <a:chOff x="1092198" y="998444"/>
              <a:chExt cx="7249374" cy="5282677"/>
            </a:xfrm>
            <a:grpFill/>
          </p:grpSpPr>
          <p:sp>
            <p:nvSpPr>
              <p:cNvPr id="42" name="矩形 41"/>
              <p:cNvSpPr/>
              <p:nvPr>
                <p:custDataLst>
                  <p:tags r:id="rId1"/>
                </p:custDataLst>
              </p:nvPr>
            </p:nvSpPr>
            <p:spPr>
              <a:xfrm>
                <a:off x="3820749" y="1126436"/>
                <a:ext cx="1959229" cy="29681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研究生系统提交</a:t>
                </a:r>
                <a:r>
                  <a:rPr kumimoji="1" lang="zh-CN" altLang="en-US" sz="1050" dirty="0" smtClean="0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中期检查</a:t>
                </a: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申请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>
                <p:custDataLst>
                  <p:tags r:id="rId2"/>
                </p:custDataLst>
              </p:nvPr>
            </p:nvSpPr>
            <p:spPr>
              <a:xfrm>
                <a:off x="3797746" y="1645568"/>
                <a:ext cx="2005234" cy="301702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辅导员、校内外导师系统审核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>
                <p:custDataLst>
                  <p:tags r:id="rId3"/>
                </p:custDataLst>
              </p:nvPr>
            </p:nvSpPr>
            <p:spPr>
              <a:xfrm>
                <a:off x="3827927" y="2368324"/>
                <a:ext cx="1959229" cy="347189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研究生系统下载打印</a:t>
                </a:r>
                <a:r>
                  <a:rPr kumimoji="1" lang="zh-CN" altLang="en-US" sz="1050" dirty="0" smtClean="0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中期检查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" name="矩形 4"/>
              <p:cNvSpPr/>
              <p:nvPr>
                <p:custDataLst>
                  <p:tags r:id="rId4"/>
                </p:custDataLst>
              </p:nvPr>
            </p:nvSpPr>
            <p:spPr>
              <a:xfrm>
                <a:off x="6224079" y="1515689"/>
                <a:ext cx="837706" cy="259757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重新提交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>
                <p:custDataLst>
                  <p:tags r:id="rId5"/>
                </p:custDataLst>
              </p:nvPr>
            </p:nvSpPr>
            <p:spPr>
              <a:xfrm>
                <a:off x="3099759" y="3007324"/>
                <a:ext cx="3415566" cy="304239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专家组秘书收取学生的中期检查、准备相关材料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6"/>
                </p:custDataLst>
              </p:nvPr>
            </p:nvSpPr>
            <p:spPr>
              <a:xfrm>
                <a:off x="3769757" y="3862972"/>
                <a:ext cx="2059713" cy="37433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专家组考核、给出评定结果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>
                <p:custDataLst>
                  <p:tags r:id="rId7"/>
                </p:custDataLst>
              </p:nvPr>
            </p:nvSpPr>
            <p:spPr>
              <a:xfrm>
                <a:off x="3332672" y="4657545"/>
                <a:ext cx="2933881" cy="28396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kumimoji="1" lang="zh-CN" altLang="en-US" sz="1050" dirty="0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专家组</a:t>
                </a: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秘书记录</a:t>
                </a:r>
                <a:r>
                  <a:rPr kumimoji="1" lang="zh-CN" altLang="en-US" sz="1050" dirty="0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签字，专家组组长</a:t>
                </a:r>
                <a:r>
                  <a:rPr kumimoji="1" lang="zh-CN" altLang="en-US" sz="1050" dirty="0" smtClean="0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确认签字</a:t>
                </a:r>
                <a:endParaRPr kumimoji="1" lang="zh-CN" altLang="en-US" sz="1050" dirty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矩形 5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02722" y="5524879"/>
                <a:ext cx="2993782" cy="396432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教学秘书公示、导入结果、报送公函、材料存档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52" name="直接箭头连接符 51"/>
              <p:cNvCxnSpPr>
                <a:stCxn id="42" idx="2"/>
                <a:endCxn id="43" idx="0"/>
              </p:cNvCxnSpPr>
              <p:nvPr>
                <p:custDataLst>
                  <p:tags r:id="rId9"/>
                </p:custDataLst>
              </p:nvPr>
            </p:nvCxnSpPr>
            <p:spPr>
              <a:xfrm flipH="1">
                <a:off x="4800363" y="1423247"/>
                <a:ext cx="1" cy="222321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>
                <a:stCxn id="43" idx="2"/>
                <a:endCxn id="44" idx="0"/>
              </p:cNvCxnSpPr>
              <p:nvPr>
                <p:custDataLst>
                  <p:tags r:id="rId10"/>
                </p:custDataLst>
              </p:nvPr>
            </p:nvCxnSpPr>
            <p:spPr>
              <a:xfrm>
                <a:off x="4800363" y="1947270"/>
                <a:ext cx="7179" cy="421054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肘形连接符 53"/>
              <p:cNvCxnSpPr>
                <a:endCxn id="42" idx="3"/>
              </p:cNvCxnSpPr>
              <p:nvPr>
                <p:custDataLst>
                  <p:tags r:id="rId11"/>
                </p:custDataLst>
              </p:nvPr>
            </p:nvCxnSpPr>
            <p:spPr>
              <a:xfrm flipV="1">
                <a:off x="4807542" y="1274842"/>
                <a:ext cx="972436" cy="772072"/>
              </a:xfrm>
              <a:prstGeom prst="bentConnector3">
                <a:avLst>
                  <a:gd name="adj1" fmla="val 123508"/>
                </a:avLst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>
                <a:stCxn id="44" idx="2"/>
                <a:endCxn id="47" idx="0"/>
              </p:cNvCxnSpPr>
              <p:nvPr>
                <p:custDataLst>
                  <p:tags r:id="rId12"/>
                </p:custDataLst>
              </p:nvPr>
            </p:nvCxnSpPr>
            <p:spPr>
              <a:xfrm>
                <a:off x="4807542" y="2715513"/>
                <a:ext cx="0" cy="291811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/>
              <p:cNvCxnSpPr>
                <a:stCxn id="47" idx="2"/>
                <a:endCxn id="48" idx="0"/>
              </p:cNvCxnSpPr>
              <p:nvPr>
                <p:custDataLst>
                  <p:tags r:id="rId13"/>
                </p:custDataLst>
              </p:nvPr>
            </p:nvCxnSpPr>
            <p:spPr>
              <a:xfrm flipH="1">
                <a:off x="4799614" y="3311563"/>
                <a:ext cx="7928" cy="551409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/>
              <p:cNvCxnSpPr>
                <a:stCxn id="48" idx="2"/>
                <a:endCxn id="49" idx="0"/>
              </p:cNvCxnSpPr>
              <p:nvPr>
                <p:custDataLst>
                  <p:tags r:id="rId14"/>
                </p:custDataLst>
              </p:nvPr>
            </p:nvCxnSpPr>
            <p:spPr>
              <a:xfrm flipH="1">
                <a:off x="4799613" y="4237302"/>
                <a:ext cx="1" cy="420243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>
                <a:stCxn id="49" idx="2"/>
                <a:endCxn id="51" idx="0"/>
              </p:cNvCxnSpPr>
              <p:nvPr>
                <p:custDataLst>
                  <p:tags r:id="rId15"/>
                </p:custDataLst>
              </p:nvPr>
            </p:nvCxnSpPr>
            <p:spPr>
              <a:xfrm>
                <a:off x="4799613" y="4941505"/>
                <a:ext cx="0" cy="583374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114666" y="2061936"/>
                <a:ext cx="841510" cy="25391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cs"/>
                  </a:rPr>
                  <a:t>审核通过</a:t>
                </a:r>
                <a:endParaRPr kumimoji="0" lang="zh-CN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文本框 6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946414" y="1240219"/>
                <a:ext cx="398820" cy="9002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cs"/>
                  </a:rPr>
                  <a:t>审核不通过</a:t>
                </a:r>
                <a:endParaRPr kumimoji="0" lang="zh-CN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矩形 62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92199" y="998444"/>
                <a:ext cx="7249373" cy="25016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>
                <p:custDataLst>
                  <p:tags r:id="rId19"/>
                </p:custDataLst>
              </p:nvPr>
            </p:nvSpPr>
            <p:spPr>
              <a:xfrm>
                <a:off x="1453021" y="1845970"/>
                <a:ext cx="609685" cy="623653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dirty="0" smtClean="0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中期</a:t>
                </a:r>
                <a:endParaRPr kumimoji="1" lang="en-US" altLang="zh-CN" sz="1050" dirty="0" smtClean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050" dirty="0" smtClean="0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考核</a:t>
                </a:r>
                <a:r>
                  <a:rPr kumimoji="1" lang="zh-CN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pitchFamily="34" charset="-122"/>
                    <a:cs typeface="+mn-ea"/>
                    <a:sym typeface="+mn-lt"/>
                  </a:rPr>
                  <a:t>前</a:t>
                </a: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矩形 64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92199" y="3502329"/>
                <a:ext cx="7249373" cy="1661907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92198" y="5165070"/>
                <a:ext cx="7249373" cy="1116051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7" name="矩形 86"/>
            <p:cNvSpPr/>
            <p:nvPr>
              <p:custDataLst>
                <p:tags r:id="rId22"/>
              </p:custDataLst>
            </p:nvPr>
          </p:nvSpPr>
          <p:spPr>
            <a:xfrm>
              <a:off x="1948508" y="3059290"/>
              <a:ext cx="609685" cy="623653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50" dirty="0" smtClean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rPr>
                <a:t>中期</a:t>
              </a:r>
              <a:endParaRPr kumimoji="1" lang="en-US" altLang="zh-CN" sz="105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50" dirty="0" smtClean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rPr>
                <a:t>考核</a:t>
              </a:r>
              <a:r>
                <a:rPr kumimoji="1" lang="zh-CN" altLang="en-US" sz="1050" dirty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rPr>
                <a:t>中</a:t>
              </a:r>
              <a:endParaRPr kumimoji="1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>
              <p:custDataLst>
                <p:tags r:id="rId23"/>
              </p:custDataLst>
            </p:nvPr>
          </p:nvSpPr>
          <p:spPr>
            <a:xfrm>
              <a:off x="1948509" y="4578839"/>
              <a:ext cx="609685" cy="623653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50" dirty="0" smtClean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rPr>
                <a:t>中期</a:t>
              </a:r>
              <a:endParaRPr kumimoji="1" lang="en-US" altLang="zh-CN" sz="105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50" dirty="0" smtClean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rPr>
                <a:t>考核</a:t>
              </a:r>
              <a:r>
                <a:rPr kumimoji="1" lang="zh-CN" altLang="en-US" sz="1050" dirty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pitchFamily="34" charset="-122"/>
                  <a:cs typeface="+mn-ea"/>
                  <a:sym typeface="+mn-lt"/>
                </a:rPr>
                <a:t>后</a:t>
              </a:r>
              <a:endParaRPr kumimoji="1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椭圆 5"/>
          <p:cNvSpPr/>
          <p:nvPr>
            <p:custDataLst>
              <p:tags r:id="rId24"/>
            </p:custDataLst>
          </p:nvPr>
        </p:nvSpPr>
        <p:spPr>
          <a:xfrm>
            <a:off x="7330900" y="3601723"/>
            <a:ext cx="1507073" cy="937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研究生院形式督查</a:t>
            </a:r>
            <a:endParaRPr lang="zh-CN" altLang="en-US" sz="1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椭圆 39"/>
          <p:cNvSpPr/>
          <p:nvPr>
            <p:custDataLst>
              <p:tags r:id="rId25"/>
            </p:custDataLst>
          </p:nvPr>
        </p:nvSpPr>
        <p:spPr>
          <a:xfrm>
            <a:off x="7330901" y="5148691"/>
            <a:ext cx="1507073" cy="937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督导组</a:t>
            </a:r>
            <a:endParaRPr lang="en-US" altLang="zh-CN" sz="16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结果督查</a:t>
            </a:r>
            <a:endParaRPr lang="zh-CN" altLang="en-US" sz="1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sym typeface="Times New Roman" panose="02020603050405020304" pitchFamily="18" charset="0"/>
              </a:rPr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4420" y="1130935"/>
            <a:ext cx="5425440" cy="720090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zh-CN" sz="2800" dirty="0">
                <a:latin typeface="Times New Roman" panose="02020603050405020304" pitchFamily="18" charset="0"/>
                <a:ea typeface="楷体" panose="02010609060101010101" charset="-122"/>
                <a:sym typeface="Times New Roman" panose="02020603050405020304" pitchFamily="18" charset="0"/>
              </a:rPr>
              <a:t>基地培养：</a:t>
            </a:r>
            <a:r>
              <a:rPr sz="2800" dirty="0">
                <a:latin typeface="Times New Roman" panose="02020603050405020304" pitchFamily="18" charset="0"/>
                <a:ea typeface="楷体" panose="02010609060101010101" charset="-122"/>
                <a:sym typeface="Times New Roman" panose="02020603050405020304" pitchFamily="18" charset="0"/>
              </a:rPr>
              <a:t>校内外导师组</a:t>
            </a:r>
            <a:r>
              <a:rPr lang="zh-CN" sz="2800" dirty="0">
                <a:latin typeface="Times New Roman" panose="02020603050405020304" pitchFamily="18" charset="0"/>
                <a:ea typeface="楷体" panose="02010609060101010101" charset="-122"/>
                <a:sym typeface="Times New Roman" panose="02020603050405020304" pitchFamily="18" charset="0"/>
              </a:rPr>
              <a:t>职责</a:t>
            </a:r>
            <a:endParaRPr lang="zh-CN" sz="2800" dirty="0">
              <a:latin typeface="Times New Roman" panose="02020603050405020304" pitchFamily="18" charset="0"/>
              <a:ea typeface="楷体" panose="02010609060101010101" charset="-122"/>
              <a:sym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7311" y="2323465"/>
            <a:ext cx="11021649" cy="3928584"/>
            <a:chOff x="-1732" y="2616"/>
            <a:chExt cx="23519" cy="8558"/>
          </a:xfrm>
        </p:grpSpPr>
        <p:sp>
          <p:nvSpPr>
            <p:cNvPr id="14" name="正文"/>
            <p:cNvSpPr txBox="1"/>
            <p:nvPr>
              <p:custDataLst>
                <p:tags r:id="rId2"/>
              </p:custDataLst>
            </p:nvPr>
          </p:nvSpPr>
          <p:spPr>
            <a:xfrm>
              <a:off x="-1732" y="3558"/>
              <a:ext cx="6924" cy="5208"/>
            </a:xfrm>
            <a:prstGeom prst="rect">
              <a:avLst/>
            </a:prstGeom>
            <a:noFill/>
          </p:spPr>
          <p:txBody>
            <a:bodyPr wrap="square" lIns="90170" tIns="46990" rIns="90170" bIns="46990" rtlCol="0" anchor="t" anchorCtr="0">
              <a:noAutofit/>
            </a:bodyPr>
            <a:lstStyle/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u"/>
              </a:pPr>
              <a:r>
                <a:rPr 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履行研究生培养第一责任人职责；</a:t>
              </a:r>
              <a:endParaRPr 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u"/>
              </a:pPr>
              <a:r>
                <a:rPr 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指导制订个人培养计划；</a:t>
              </a:r>
              <a:endParaRPr 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u"/>
              </a:pPr>
              <a:r>
                <a:rPr 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强化研究生学术规范训练</a:t>
              </a:r>
              <a:endParaRPr 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u"/>
              </a:pPr>
              <a:r>
                <a:rPr 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加强研究生培养过程管理</a:t>
              </a:r>
              <a:endParaRPr lang="zh-CN" altLang="en-US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正文"/>
            <p:cNvSpPr txBox="1"/>
            <p:nvPr>
              <p:custDataLst>
                <p:tags r:id="rId3"/>
              </p:custDataLst>
            </p:nvPr>
          </p:nvSpPr>
          <p:spPr>
            <a:xfrm>
              <a:off x="7497" y="9597"/>
              <a:ext cx="4207" cy="1577"/>
            </a:xfrm>
            <a:prstGeom prst="rect">
              <a:avLst/>
            </a:prstGeom>
            <a:noFill/>
          </p:spPr>
          <p:txBody>
            <a:bodyPr wrap="square" lIns="90170" tIns="46990" rIns="90170" bIns="46990" rtlCol="0" anchor="t" anchorCtr="0">
              <a:normAutofit fontScale="9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spc="1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校内外导师组制</a:t>
              </a:r>
              <a:endParaRPr lang="zh-CN" altLang="en-US" sz="2000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4"/>
              </p:custDataLst>
            </p:nvPr>
          </p:nvSpPr>
          <p:spPr>
            <a:xfrm flipH="1">
              <a:off x="8037" y="2616"/>
              <a:ext cx="5948" cy="5952"/>
            </a:xfrm>
            <a:prstGeom prst="ellipse">
              <a:avLst/>
            </a:prstGeom>
            <a:gradFill>
              <a:gsLst>
                <a:gs pos="100000">
                  <a:srgbClr val="17D594">
                    <a:lumMod val="20000"/>
                    <a:lumOff val="80000"/>
                    <a:alpha val="0"/>
                  </a:srgbClr>
                </a:gs>
                <a:gs pos="0">
                  <a:srgbClr val="17D594">
                    <a:lumMod val="20000"/>
                    <a:lumOff val="80000"/>
                  </a:srgbClr>
                </a:gs>
              </a:gsLst>
              <a:lin ang="0" scaled="0"/>
            </a:gradFill>
            <a:ln w="22225">
              <a:noFill/>
            </a:ln>
            <a:effectLst/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5"/>
              </p:custDataLst>
            </p:nvPr>
          </p:nvSpPr>
          <p:spPr>
            <a:xfrm flipH="1">
              <a:off x="8037" y="2645"/>
              <a:ext cx="5948" cy="5952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rgbClr val="17D594">
                      <a:lumMod val="60000"/>
                      <a:lumOff val="40000"/>
                    </a:srgbClr>
                  </a:gs>
                  <a:gs pos="75000">
                    <a:srgbClr val="17D594">
                      <a:lumMod val="20000"/>
                      <a:lumOff val="80000"/>
                      <a:alpha val="0"/>
                    </a:srgbClr>
                  </a:gs>
                </a:gsLst>
                <a:lin ang="0" scaled="1"/>
              </a:gradFill>
            </a:ln>
            <a:effectLst>
              <a:outerShdw blurRad="63500" dist="25400" dir="2700000" algn="tl" rotWithShape="0">
                <a:srgbClr val="17D594">
                  <a:lumMod val="75000"/>
                  <a:alpha val="40000"/>
                </a:srgbClr>
              </a:outerShdw>
            </a:effectLst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6"/>
              </p:custDataLst>
            </p:nvPr>
          </p:nvSpPr>
          <p:spPr>
            <a:xfrm>
              <a:off x="5216" y="2616"/>
              <a:ext cx="5948" cy="5952"/>
            </a:xfrm>
            <a:prstGeom prst="ellipse">
              <a:avLst/>
            </a:prstGeom>
            <a:gradFill>
              <a:gsLst>
                <a:gs pos="100000">
                  <a:srgbClr val="376FFF">
                    <a:lumMod val="20000"/>
                    <a:lumOff val="80000"/>
                    <a:alpha val="0"/>
                  </a:srgbClr>
                </a:gs>
                <a:gs pos="0">
                  <a:srgbClr val="376FFF">
                    <a:lumMod val="20000"/>
                    <a:lumOff val="80000"/>
                  </a:srgbClr>
                </a:gs>
              </a:gsLst>
              <a:lin ang="0" scaled="0"/>
            </a:gradFill>
            <a:ln w="22225">
              <a:noFill/>
            </a:ln>
            <a:effectLst/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>
              <p:custDataLst>
                <p:tags r:id="rId7"/>
              </p:custDataLst>
            </p:nvPr>
          </p:nvSpPr>
          <p:spPr>
            <a:xfrm>
              <a:off x="5587" y="3017"/>
              <a:ext cx="5206" cy="5207"/>
            </a:xfrm>
            <a:prstGeom prst="ellipse">
              <a:avLst/>
            </a:prstGeom>
            <a:gradFill>
              <a:gsLst>
                <a:gs pos="100000">
                  <a:srgbClr val="376FFF">
                    <a:lumMod val="60000"/>
                    <a:lumOff val="40000"/>
                    <a:alpha val="55000"/>
                  </a:srgbClr>
                </a:gs>
                <a:gs pos="12000">
                  <a:srgbClr val="376FFF"/>
                </a:gs>
              </a:gsLst>
              <a:lin ang="0" scaled="0"/>
            </a:gradFill>
            <a:ln>
              <a:noFill/>
            </a:ln>
            <a:effectLst>
              <a:outerShdw blurRad="279400" dist="76200" dir="8100000" algn="tr" rotWithShape="0">
                <a:srgbClr val="376FFF">
                  <a:lumMod val="75000"/>
                  <a:alpha val="40000"/>
                </a:srgbClr>
              </a:outerShdw>
            </a:effectLst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8"/>
              </p:custDataLst>
            </p:nvPr>
          </p:nvSpPr>
          <p:spPr>
            <a:xfrm>
              <a:off x="5216" y="2645"/>
              <a:ext cx="5948" cy="5952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rgbClr val="376FFF">
                      <a:lumMod val="60000"/>
                      <a:lumOff val="40000"/>
                    </a:srgbClr>
                  </a:gs>
                  <a:gs pos="75000">
                    <a:srgbClr val="376FFF">
                      <a:lumMod val="20000"/>
                      <a:lumOff val="80000"/>
                      <a:alpha val="0"/>
                    </a:srgbClr>
                  </a:gs>
                </a:gsLst>
                <a:lin ang="0" scaled="1"/>
              </a:gradFill>
            </a:ln>
            <a:effectLst>
              <a:outerShdw blurRad="63500" dist="25400" dir="2700000" algn="tl" rotWithShape="0">
                <a:srgbClr val="376FFF">
                  <a:lumMod val="75000"/>
                  <a:alpha val="40000"/>
                </a:srgbClr>
              </a:outerShdw>
            </a:effectLst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9"/>
              </p:custDataLst>
            </p:nvPr>
          </p:nvSpPr>
          <p:spPr>
            <a:xfrm flipH="1">
              <a:off x="8409" y="3017"/>
              <a:ext cx="5206" cy="5207"/>
            </a:xfrm>
            <a:prstGeom prst="ellipse">
              <a:avLst/>
            </a:prstGeom>
            <a:gradFill>
              <a:gsLst>
                <a:gs pos="100000">
                  <a:srgbClr val="17D594">
                    <a:lumMod val="60000"/>
                    <a:lumOff val="40000"/>
                    <a:alpha val="50000"/>
                  </a:srgbClr>
                </a:gs>
                <a:gs pos="12000">
                  <a:srgbClr val="17D594"/>
                </a:gs>
              </a:gsLst>
              <a:lin ang="0" scaled="0"/>
            </a:gradFill>
            <a:ln>
              <a:noFill/>
            </a:ln>
            <a:effectLst>
              <a:outerShdw blurRad="279400" dist="76200" dir="8100000" algn="tr" rotWithShape="0">
                <a:srgbClr val="17D594">
                  <a:lumMod val="75000"/>
                  <a:alpha val="40000"/>
                </a:srgbClr>
              </a:outerShdw>
            </a:effectLst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标题"/>
            <p:cNvSpPr txBox="1"/>
            <p:nvPr>
              <p:custDataLst>
                <p:tags r:id="rId10"/>
              </p:custDataLst>
            </p:nvPr>
          </p:nvSpPr>
          <p:spPr>
            <a:xfrm flipH="1">
              <a:off x="11187" y="4924"/>
              <a:ext cx="2118" cy="1346"/>
            </a:xfrm>
            <a:prstGeom prst="rect">
              <a:avLst/>
            </a:prstGeom>
            <a:noFill/>
          </p:spPr>
          <p:txBody>
            <a:bodyPr wrap="square" lIns="90170" tIns="46990" rIns="90170" bIns="0" rtlCol="0" anchor="ctr" anchorCtr="0">
              <a:normAutofit fontScale="65000" lnSpcReduction="20000"/>
            </a:bodyPr>
            <a:lstStyle/>
            <a:p>
              <a:pPr algn="ctr"/>
              <a:r>
                <a:rPr lang="zh-CN" altLang="en-US" sz="3200" b="1" spc="3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校外</a:t>
              </a:r>
              <a:endParaRPr lang="zh-CN" altLang="en-US" sz="32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spc="3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导师</a:t>
              </a:r>
              <a:endParaRPr lang="zh-CN" altLang="en-US" sz="32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标题"/>
            <p:cNvSpPr txBox="1"/>
            <p:nvPr>
              <p:custDataLst>
                <p:tags r:id="rId11"/>
              </p:custDataLst>
            </p:nvPr>
          </p:nvSpPr>
          <p:spPr>
            <a:xfrm flipH="1">
              <a:off x="5920" y="4924"/>
              <a:ext cx="2118" cy="1346"/>
            </a:xfrm>
            <a:prstGeom prst="rect">
              <a:avLst/>
            </a:prstGeom>
            <a:noFill/>
          </p:spPr>
          <p:txBody>
            <a:bodyPr wrap="square" lIns="90170" tIns="46990" rIns="90170" bIns="0" rtlCol="0" anchor="ctr" anchorCtr="0">
              <a:normAutofit fontScale="65000" lnSpcReduction="20000"/>
            </a:bodyPr>
            <a:lstStyle/>
            <a:p>
              <a:pPr algn="ctr"/>
              <a:r>
                <a:rPr lang="zh-CN" altLang="en-US" sz="3200" b="1" spc="3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校内</a:t>
              </a:r>
              <a:endParaRPr lang="zh-CN" altLang="en-US" sz="32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spc="3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导师</a:t>
              </a:r>
              <a:endParaRPr lang="zh-CN" altLang="en-US" sz="32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标题"/>
            <p:cNvSpPr txBox="1"/>
            <p:nvPr>
              <p:custDataLst>
                <p:tags r:id="rId12"/>
              </p:custDataLst>
            </p:nvPr>
          </p:nvSpPr>
          <p:spPr>
            <a:xfrm>
              <a:off x="8534" y="4606"/>
              <a:ext cx="2420" cy="1982"/>
            </a:xfrm>
            <a:prstGeom prst="rect">
              <a:avLst/>
            </a:prstGeom>
            <a:noFill/>
          </p:spPr>
          <p:txBody>
            <a:bodyPr wrap="square" lIns="90170" tIns="46990" rIns="90170" bIns="0" rtlCol="0" anchor="ctr" anchorCtr="0">
              <a:normAutofit fontScale="77500" lnSpcReduction="20000"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32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研究生</a:t>
              </a:r>
              <a:endPara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320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培养</a:t>
              </a:r>
              <a:endPara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3"/>
              </p:custDataLst>
            </p:nvPr>
          </p:nvSpPr>
          <p:spPr>
            <a:xfrm>
              <a:off x="13720" y="5294"/>
              <a:ext cx="595" cy="595"/>
            </a:xfrm>
            <a:prstGeom prst="ellipse">
              <a:avLst/>
            </a:prstGeom>
            <a:gradFill>
              <a:gsLst>
                <a:gs pos="100000">
                  <a:srgbClr val="17D594">
                    <a:lumMod val="60000"/>
                    <a:lumOff val="40000"/>
                  </a:srgbClr>
                </a:gs>
                <a:gs pos="15000">
                  <a:srgbClr val="17D594">
                    <a:alpha val="5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>
              <p:custDataLst>
                <p:tags r:id="rId14"/>
              </p:custDataLst>
            </p:nvPr>
          </p:nvSpPr>
          <p:spPr>
            <a:xfrm rot="5400000">
              <a:off x="13942" y="5496"/>
              <a:ext cx="280" cy="19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>
              <p:custDataLst>
                <p:tags r:id="rId15"/>
              </p:custDataLst>
            </p:nvPr>
          </p:nvSpPr>
          <p:spPr>
            <a:xfrm>
              <a:off x="4906" y="5214"/>
              <a:ext cx="595" cy="595"/>
            </a:xfrm>
            <a:prstGeom prst="ellipse">
              <a:avLst/>
            </a:prstGeom>
            <a:gradFill>
              <a:gsLst>
                <a:gs pos="100000">
                  <a:srgbClr val="376FFF">
                    <a:lumMod val="60000"/>
                    <a:lumOff val="40000"/>
                  </a:srgbClr>
                </a:gs>
                <a:gs pos="15000">
                  <a:srgbClr val="376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>
              <p:custDataLst>
                <p:tags r:id="rId16"/>
              </p:custDataLst>
            </p:nvPr>
          </p:nvSpPr>
          <p:spPr>
            <a:xfrm rot="16200000">
              <a:off x="4999" y="5416"/>
              <a:ext cx="280" cy="19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58" y="3149"/>
              <a:ext cx="7629" cy="7194"/>
            </a:xfrm>
            <a:prstGeom prst="rect">
              <a:avLst/>
            </a:prstGeom>
            <a:noFill/>
          </p:spPr>
          <p:txBody>
            <a:bodyPr wrap="square" lIns="90170" tIns="46990" rIns="90170" bIns="46990" rtlCol="0" anchor="t" anchorCtr="0">
              <a:noAutofit/>
            </a:bodyPr>
            <a:lstStyle/>
            <a:p>
              <a:pPr marL="285750" lvl="0" indent="-285750" algn="l">
                <a:lnSpc>
                  <a:spcPct val="150000"/>
                </a:lnSpc>
                <a:buClrTx/>
                <a:buSzTx/>
                <a:buFont typeface="Wingdings" panose="05000000000000000000" charset="0"/>
                <a:buChar char="u"/>
              </a:pPr>
              <a:r>
                <a:rPr 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指导研究生专业实践，做出考核评定；</a:t>
              </a:r>
              <a:endParaRPr 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50000"/>
                </a:lnSpc>
                <a:buClrTx/>
                <a:buSzTx/>
                <a:buFont typeface="Wingdings" panose="05000000000000000000" charset="0"/>
                <a:buChar char="u"/>
              </a:pPr>
              <a:r>
                <a:rPr 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参与研究生个人培养计划制订；</a:t>
              </a:r>
              <a:endParaRPr 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50000"/>
                </a:lnSpc>
                <a:buClrTx/>
                <a:buSzTx/>
                <a:buFont typeface="Wingdings" panose="05000000000000000000" charset="0"/>
                <a:buChar char="u"/>
              </a:pPr>
              <a:r>
                <a:rPr 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做好研究生思想教育和安全监督管理；</a:t>
              </a:r>
              <a:endParaRPr 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50000"/>
                </a:lnSpc>
                <a:buClrTx/>
                <a:buSzTx/>
                <a:buFont typeface="Wingdings" panose="05000000000000000000" charset="0"/>
                <a:buChar char="u"/>
              </a:pPr>
              <a:r>
                <a:rPr 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参与研究生培养过程管理</a:t>
              </a:r>
              <a:endParaRPr 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标题 17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1501181" y="248167"/>
            <a:ext cx="858166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专业学位基地培养导师组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3465,&quot;width&quot;:18180}"/>
</p:tagLst>
</file>

<file path=ppt/tags/tag10.xml><?xml version="1.0" encoding="utf-8"?>
<p:tagLst xmlns:p="http://schemas.openxmlformats.org/presentationml/2006/main">
  <p:tag name="KSO_WM_UNIT_BLOCK" val="0"/>
  <p:tag name="KSO_WM_UNIT_DEC_AREA_ID" val="e62198e0068040f1bd2e464d5c54fb8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543_4*i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BLOCK" val="0"/>
  <p:tag name="KSO_WM_UNIT_DEC_AREA_ID" val="48ffbc256dd4460a80944a656cff7d6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543_4*i*2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-0.25"/>
  <p:tag name="KSO_WM_UNIT_LINE_FORE_SCHEMECOLOR_INDEX" val="5"/>
  <p:tag name="KSO_WM_UNIT_LINE_FILL_TYPE" val="2"/>
  <p:tag name="KSO_WM_UNIT_USESOURCEFORMAT_APPLY" val="1"/>
</p:tagLst>
</file>

<file path=ppt/tags/tag1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TABLE_BEAUTIFY" val="smartTable{3f94514d-217e-45e0-80b7-67ae2bed8709}"/>
  <p:tag name="TABLE_ENDDRAG_ORIGIN_RECT" val="542*259"/>
  <p:tag name="TABLE_ENDDRAG_RECT" val="209*74*542*259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2.xml><?xml version="1.0" encoding="utf-8"?>
<p:tagLst xmlns:p="http://schemas.openxmlformats.org/presentationml/2006/main">
  <p:tag name="KSO_WM_UNIT_BLOCK" val="0"/>
  <p:tag name="KSO_WM_UNIT_DEC_AREA_ID" val="a3e3d7ef654e4cc1a4a6059d25bf0e3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4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24.xml><?xml version="1.0" encoding="utf-8"?>
<p:tagLst xmlns:p="http://schemas.openxmlformats.org/presentationml/2006/main">
  <p:tag name="KSO_WM_UNIT_DEFAULT_FONT" val="60;66;2"/>
  <p:tag name="KSO_WM_UNIT_BLOCK" val="0"/>
  <p:tag name="KSO_WM_UNIT_DEC_AREA_ID" val="67c01d293a774b11af90775dbe07c5e3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543_4*a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UNIT_DEFAULT_FONT" val="24;28;2"/>
  <p:tag name="KSO_WM_UNIT_BLOCK" val="0"/>
  <p:tag name="KSO_WM_UNIT_DEC_AREA_ID" val="132b3fd5ee5543b58f216d079d66f45b"/>
  <p:tag name="KSO_WM_UNIT_ISCONTENTSTITLE" val="0"/>
  <p:tag name="KSO_WM_UNIT_ISNUMDGMTITLE" val="0"/>
  <p:tag name="KSO_WM_UNIT_PRESET_TEXT" val="CONTENTS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543_4*b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BLOCK" val="0"/>
  <p:tag name="KSO_WM_UNIT_DEC_AREA_ID" val="683e0bc506e645768f2c51d69cc217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1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27.xml><?xml version="1.0" encoding="utf-8"?>
<p:tagLst xmlns:p="http://schemas.openxmlformats.org/presentationml/2006/main">
  <p:tag name="KSO_WM_UNIT_BLOCK" val="0"/>
  <p:tag name="KSO_WM_UNIT_DEC_AREA_ID" val="b5c6a030e51c4622a5d41c1582dd9777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25543_4*l_h_i*1_1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28.xml><?xml version="1.0" encoding="utf-8"?>
<p:tagLst xmlns:p="http://schemas.openxmlformats.org/presentationml/2006/main">
  <p:tag name="KSO_WM_UNIT_BLOCK" val="0"/>
  <p:tag name="KSO_WM_UNIT_DEC_AREA_ID" val="423475ad33f947718c73d2247a491ca8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2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29.xml><?xml version="1.0" encoding="utf-8"?>
<p:tagLst xmlns:p="http://schemas.openxmlformats.org/presentationml/2006/main">
  <p:tag name="KSO_WM_UNIT_BLOCK" val="0"/>
  <p:tag name="KSO_WM_UNIT_DEC_AREA_ID" val="1ba64d1730504bb5b7fa193a1645d759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25543_4*l_h_i*1_2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3.xml><?xml version="1.0" encoding="utf-8"?>
<p:tagLst xmlns:p="http://schemas.openxmlformats.org/presentationml/2006/main">
  <p:tag name="KSO_WM_UNIT_BLOCK" val="0"/>
  <p:tag name="KSO_WM_UNIT_DEC_AREA_ID" val="4ac364105bc44f39add8c01d8ab69264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25543_4*l_h_i*1_4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30.xml><?xml version="1.0" encoding="utf-8"?>
<p:tagLst xmlns:p="http://schemas.openxmlformats.org/presentationml/2006/main">
  <p:tag name="KSO_WM_UNIT_BLOCK" val="0"/>
  <p:tag name="KSO_WM_UNIT_DEC_AREA_ID" val="02fbddfd5a754c9a9f19171c41e34a9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25543_4*l_h_a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31.xml><?xml version="1.0" encoding="utf-8"?>
<p:tagLst xmlns:p="http://schemas.openxmlformats.org/presentationml/2006/main">
  <p:tag name="KSO_WM_UNIT_BLOCK" val="0"/>
  <p:tag name="KSO_WM_UNIT_DEC_AREA_ID" val="25ec6a4876fd4fa78f92db0390cac235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25543_4*l_h_i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32.xml><?xml version="1.0" encoding="utf-8"?>
<p:tagLst xmlns:p="http://schemas.openxmlformats.org/presentationml/2006/main">
  <p:tag name="KSO_WM_UNIT_BLOCK" val="0"/>
  <p:tag name="KSO_WM_UNIT_DEC_AREA_ID" val="e62198e0068040f1bd2e464d5c54fb8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543_4*i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133.xml><?xml version="1.0" encoding="utf-8"?>
<p:tagLst xmlns:p="http://schemas.openxmlformats.org/presentationml/2006/main">
  <p:tag name="KSO_WM_UNIT_BLOCK" val="0"/>
  <p:tag name="KSO_WM_UNIT_DEC_AREA_ID" val="48ffbc256dd4460a80944a656cff7d6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543_4*i*2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-0.25"/>
  <p:tag name="KSO_WM_UNIT_LINE_FORE_SCHEMECOLOR_INDEX" val="5"/>
  <p:tag name="KSO_WM_UNIT_LINE_FILL_TYPE" val="2"/>
  <p:tag name="KSO_WM_UNIT_USESOURCEFORMAT_APPLY" val="1"/>
</p:tagLst>
</file>

<file path=ppt/tags/tag134.xml><?xml version="1.0" encoding="utf-8"?>
<p:tagLst xmlns:p="http://schemas.openxmlformats.org/presentationml/2006/main">
  <p:tag name="KSO_WM_UNIT_BLOCK" val="0"/>
  <p:tag name="KSO_WM_UNIT_DEC_AREA_ID" val="a3e3d7ef654e4cc1a4a6059d25bf0e3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4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35.xml><?xml version="1.0" encoding="utf-8"?>
<p:tagLst xmlns:p="http://schemas.openxmlformats.org/presentationml/2006/main">
  <p:tag name="KSO_WM_UNIT_BLOCK" val="0"/>
  <p:tag name="KSO_WM_UNIT_DEC_AREA_ID" val="4ac364105bc44f39add8c01d8ab69264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25543_4*l_h_i*1_4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36.xml><?xml version="1.0" encoding="utf-8"?>
<p:tagLst xmlns:p="http://schemas.openxmlformats.org/presentationml/2006/main">
  <p:tag name="KSO_WM_UNIT_TABLE_BEAUTIFY" val="smartTable{fe727d26-2ecd-4cf3-b969-48a2a43239a4}"/>
  <p:tag name="TABLE_EMPHASIZE_COLOR" val="240117"/>
  <p:tag name="TABLE_SKINIDX" val="2"/>
  <p:tag name="TABLE_COLORIDX" val="2"/>
  <p:tag name="TABLE_COLOR_RGB" val="0x000000*0xFFFFFF*0x212121*0xFFFFFF*0x03A9F5*0x00BCD5*0x009788*0x4CB050*0x8CC34B*0xCDDC39"/>
  <p:tag name="TABLE_ENDDRAG_ORIGIN_RECT" val="727*338"/>
  <p:tag name="TABLE_ENDDRAG_RECT" val="80*108*727*338"/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UNIT_TABLE_BEAUTIFY" val="smartTable{fe727d26-2ecd-4cf3-b969-48a2a43239a4}"/>
  <p:tag name="TABLE_EMPHASIZE_COLOR" val="240117"/>
  <p:tag name="TABLE_SKINIDX" val="2"/>
  <p:tag name="TABLE_COLORIDX" val="2"/>
  <p:tag name="TABLE_COLOR_RGB" val="0x000000*0xFFFFFF*0x212121*0xFFFFFF*0x03A9F5*0x00BCD5*0x009788*0x4CB050*0x8CC34B*0xCDDC39"/>
  <p:tag name="TABLE_ENDDRAG_ORIGIN_RECT" val="739*323"/>
  <p:tag name="TABLE_ENDDRAG_RECT" val="63*92*739*323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PLACING_PICTURE_USER_VIEWPORT" val="{&quot;height&quot;:13380,&quot;width&quot;:15070}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UNIT_DEFAULT_FONT" val="60;66;2"/>
  <p:tag name="KSO_WM_UNIT_BLOCK" val="0"/>
  <p:tag name="KSO_WM_UNIT_DEC_AREA_ID" val="67c01d293a774b11af90775dbe07c5e3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543_4*a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DEFAULT_FONT" val="24;28;2"/>
  <p:tag name="KSO_WM_UNIT_BLOCK" val="0"/>
  <p:tag name="KSO_WM_UNIT_DEC_AREA_ID" val="132b3fd5ee5543b58f216d079d66f45b"/>
  <p:tag name="KSO_WM_UNIT_ISCONTENTSTITLE" val="0"/>
  <p:tag name="KSO_WM_UNIT_ISNUMDGMTITLE" val="0"/>
  <p:tag name="KSO_WM_UNIT_PRESET_TEXT" val="CONTENTS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543_4*b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BLOCK" val="0"/>
  <p:tag name="KSO_WM_UNIT_DEC_AREA_ID" val="683e0bc506e645768f2c51d69cc217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1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54.xml><?xml version="1.0" encoding="utf-8"?>
<p:tagLst xmlns:p="http://schemas.openxmlformats.org/presentationml/2006/main">
  <p:tag name="KSO_WM_UNIT_BLOCK" val="0"/>
  <p:tag name="KSO_WM_UNIT_DEC_AREA_ID" val="b5c6a030e51c4622a5d41c1582dd9777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25543_4*l_h_i*1_1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55.xml><?xml version="1.0" encoding="utf-8"?>
<p:tagLst xmlns:p="http://schemas.openxmlformats.org/presentationml/2006/main">
  <p:tag name="KSO_WM_UNIT_BLOCK" val="0"/>
  <p:tag name="KSO_WM_UNIT_DEC_AREA_ID" val="423475ad33f947718c73d2247a491ca8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2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56.xml><?xml version="1.0" encoding="utf-8"?>
<p:tagLst xmlns:p="http://schemas.openxmlformats.org/presentationml/2006/main">
  <p:tag name="KSO_WM_UNIT_BLOCK" val="0"/>
  <p:tag name="KSO_WM_UNIT_DEC_AREA_ID" val="1ba64d1730504bb5b7fa193a1645d759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25543_4*l_h_i*1_2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57.xml><?xml version="1.0" encoding="utf-8"?>
<p:tagLst xmlns:p="http://schemas.openxmlformats.org/presentationml/2006/main">
  <p:tag name="KSO_WM_UNIT_BLOCK" val="0"/>
  <p:tag name="KSO_WM_UNIT_DEC_AREA_ID" val="02fbddfd5a754c9a9f19171c41e34a9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25543_4*l_h_a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58.xml><?xml version="1.0" encoding="utf-8"?>
<p:tagLst xmlns:p="http://schemas.openxmlformats.org/presentationml/2006/main">
  <p:tag name="KSO_WM_UNIT_BLOCK" val="0"/>
  <p:tag name="KSO_WM_UNIT_DEC_AREA_ID" val="25ec6a4876fd4fa78f92db0390cac235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25543_4*l_h_i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59.xml><?xml version="1.0" encoding="utf-8"?>
<p:tagLst xmlns:p="http://schemas.openxmlformats.org/presentationml/2006/main">
  <p:tag name="KSO_WM_UNIT_BLOCK" val="0"/>
  <p:tag name="KSO_WM_UNIT_DEC_AREA_ID" val="e62198e0068040f1bd2e464d5c54fb8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543_4*i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UNIT_BLOCK" val="0"/>
  <p:tag name="KSO_WM_UNIT_DEC_AREA_ID" val="48ffbc256dd4460a80944a656cff7d6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543_4*i*2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-0.25"/>
  <p:tag name="KSO_WM_UNIT_LINE_FORE_SCHEMECOLOR_INDEX" val="5"/>
  <p:tag name="KSO_WM_UNIT_LINE_FILL_TYPE" val="2"/>
  <p:tag name="KSO_WM_UNIT_USESOURCEFORMAT_APPLY" val="1"/>
</p:tagLst>
</file>

<file path=ppt/tags/tag161.xml><?xml version="1.0" encoding="utf-8"?>
<p:tagLst xmlns:p="http://schemas.openxmlformats.org/presentationml/2006/main">
  <p:tag name="KSO_WM_UNIT_BLOCK" val="0"/>
  <p:tag name="KSO_WM_UNIT_DEC_AREA_ID" val="a3e3d7ef654e4cc1a4a6059d25bf0e3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4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162.xml><?xml version="1.0" encoding="utf-8"?>
<p:tagLst xmlns:p="http://schemas.openxmlformats.org/presentationml/2006/main">
  <p:tag name="KSO_WM_UNIT_BLOCK" val="0"/>
  <p:tag name="KSO_WM_UNIT_DEC_AREA_ID" val="4ac364105bc44f39add8c01d8ab69264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25543_4*l_h_i*1_4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683_1*m_h_a*1_1_1"/>
  <p:tag name="KSO_WM_TEMPLATE_CATEGORY" val="diagram"/>
  <p:tag name="KSO_WM_TEMPLATE_INDEX" val="2022768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PP_MARK_KEY" val="54f1caa4-d4fa-4305-9ba7-a21881b59a07"/>
  <p:tag name="COMMONDATA" val="eyJoZGlkIjoiM2I2YThhNmEzNWM3MzJhMWU4YTgyM2Y2NjIxOGE0ZDgifQ==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DEFAULT_FONT" val="60;66;2"/>
  <p:tag name="KSO_WM_UNIT_BLOCK" val="0"/>
  <p:tag name="KSO_WM_UNIT_DEC_AREA_ID" val="67c01d293a774b11af90775dbe07c5e3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543_4*a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DEFAULT_FONT" val="60;66;2"/>
  <p:tag name="KSO_WM_UNIT_BLOCK" val="0"/>
  <p:tag name="KSO_WM_UNIT_DEC_AREA_ID" val="67c01d293a774b11af90775dbe07c5e3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543_4*a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DEFAULT_FONT" val="24;28;2"/>
  <p:tag name="KSO_WM_UNIT_BLOCK" val="0"/>
  <p:tag name="KSO_WM_UNIT_DEC_AREA_ID" val="132b3fd5ee5543b58f216d079d66f45b"/>
  <p:tag name="KSO_WM_UNIT_ISCONTENTSTITLE" val="0"/>
  <p:tag name="KSO_WM_UNIT_ISNUMDGMTITLE" val="0"/>
  <p:tag name="KSO_WM_UNIT_PRESET_TEXT" val="CONTENTS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543_4*b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BLOCK" val="0"/>
  <p:tag name="KSO_WM_UNIT_DEC_AREA_ID" val="683e0bc506e645768f2c51d69cc217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1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24.xml><?xml version="1.0" encoding="utf-8"?>
<p:tagLst xmlns:p="http://schemas.openxmlformats.org/presentationml/2006/main">
  <p:tag name="KSO_WM_UNIT_BLOCK" val="0"/>
  <p:tag name="KSO_WM_UNIT_DEC_AREA_ID" val="b5c6a030e51c4622a5d41c1582dd9777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25543_4*l_h_i*1_1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25.xml><?xml version="1.0" encoding="utf-8"?>
<p:tagLst xmlns:p="http://schemas.openxmlformats.org/presentationml/2006/main">
  <p:tag name="KSO_WM_UNIT_BLOCK" val="0"/>
  <p:tag name="KSO_WM_UNIT_DEC_AREA_ID" val="423475ad33f947718c73d2247a491ca8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2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26.xml><?xml version="1.0" encoding="utf-8"?>
<p:tagLst xmlns:p="http://schemas.openxmlformats.org/presentationml/2006/main">
  <p:tag name="KSO_WM_UNIT_BLOCK" val="0"/>
  <p:tag name="KSO_WM_UNIT_DEC_AREA_ID" val="1ba64d1730504bb5b7fa193a1645d759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25543_4*l_h_i*1_2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27.xml><?xml version="1.0" encoding="utf-8"?>
<p:tagLst xmlns:p="http://schemas.openxmlformats.org/presentationml/2006/main">
  <p:tag name="KSO_WM_UNIT_BLOCK" val="0"/>
  <p:tag name="KSO_WM_UNIT_DEC_AREA_ID" val="02fbddfd5a754c9a9f19171c41e34a9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25543_4*l_h_a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28.xml><?xml version="1.0" encoding="utf-8"?>
<p:tagLst xmlns:p="http://schemas.openxmlformats.org/presentationml/2006/main">
  <p:tag name="KSO_WM_UNIT_BLOCK" val="0"/>
  <p:tag name="KSO_WM_UNIT_DEC_AREA_ID" val="25ec6a4876fd4fa78f92db0390cac235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25543_4*l_h_i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29.xml><?xml version="1.0" encoding="utf-8"?>
<p:tagLst xmlns:p="http://schemas.openxmlformats.org/presentationml/2006/main">
  <p:tag name="KSO_WM_UNIT_BLOCK" val="0"/>
  <p:tag name="KSO_WM_UNIT_DEC_AREA_ID" val="e62198e0068040f1bd2e464d5c54fb8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543_4*i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3.xml><?xml version="1.0" encoding="utf-8"?>
<p:tagLst xmlns:p="http://schemas.openxmlformats.org/presentationml/2006/main">
  <p:tag name="KSO_WM_UNIT_DEFAULT_FONT" val="24;28;2"/>
  <p:tag name="KSO_WM_UNIT_BLOCK" val="0"/>
  <p:tag name="KSO_WM_UNIT_DEC_AREA_ID" val="132b3fd5ee5543b58f216d079d66f45b"/>
  <p:tag name="KSO_WM_UNIT_ISCONTENTSTITLE" val="0"/>
  <p:tag name="KSO_WM_UNIT_ISNUMDGMTITLE" val="0"/>
  <p:tag name="KSO_WM_UNIT_PRESET_TEXT" val="CONTENTS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543_4*b*1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0.xml><?xml version="1.0" encoding="utf-8"?>
<p:tagLst xmlns:p="http://schemas.openxmlformats.org/presentationml/2006/main">
  <p:tag name="KSO_WM_UNIT_BLOCK" val="0"/>
  <p:tag name="KSO_WM_UNIT_DEC_AREA_ID" val="48ffbc256dd4460a80944a656cff7d6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543_4*i*2"/>
  <p:tag name="KSO_WM_TEMPLATE_CATEGORY" val="custom"/>
  <p:tag name="KSO_WM_TEMPLATE_INDEX" val="20225543"/>
  <p:tag name="KSO_WM_UNIT_LAYERLEVEL" val="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LINE_FORE_SCHEMECOLOR_INDEX_BRIGHTNESS" val="-0.25"/>
  <p:tag name="KSO_WM_UNIT_LINE_FORE_SCHEMECOLOR_INDEX" val="5"/>
  <p:tag name="KSO_WM_UNIT_LINE_FILL_TYPE" val="2"/>
  <p:tag name="KSO_WM_UNIT_USESOURCEFORMAT_APPLY" val="1"/>
</p:tagLst>
</file>

<file path=ppt/tags/tag31.xml><?xml version="1.0" encoding="utf-8"?>
<p:tagLst xmlns:p="http://schemas.openxmlformats.org/presentationml/2006/main">
  <p:tag name="KSO_WM_UNIT_BLOCK" val="0"/>
  <p:tag name="KSO_WM_UNIT_DEC_AREA_ID" val="a3e3d7ef654e4cc1a4a6059d25bf0e3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4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32.xml><?xml version="1.0" encoding="utf-8"?>
<p:tagLst xmlns:p="http://schemas.openxmlformats.org/presentationml/2006/main">
  <p:tag name="KSO_WM_UNIT_BLOCK" val="0"/>
  <p:tag name="KSO_WM_UNIT_DEC_AREA_ID" val="4ac364105bc44f39add8c01d8ab69264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25543_4*l_h_i*1_4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33.xml><?xml version="1.0" encoding="utf-8"?>
<p:tagLst xmlns:p="http://schemas.openxmlformats.org/presentationml/2006/main">
  <p:tag name="KSO_WM_UNIT_TABLE_BEAUTIFY" val="smartTable{f3fe995e-b511-48e3-aee1-732979ace358}"/>
  <p:tag name="TABLE_ENDDRAG_ORIGIN_RECT" val="764*353"/>
  <p:tag name="TABLE_ENDDRAG_RECT" val="95*112*764*353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BLOCK" val="0"/>
  <p:tag name="KSO_WM_UNIT_DEC_AREA_ID" val="683e0bc506e645768f2c51d69cc217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1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BLOCK" val="0"/>
  <p:tag name="KSO_WM_UNIT_DEC_AREA_ID" val="b5c6a030e51c4622a5d41c1582dd9777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25543_4*l_h_i*1_1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BLOCK" val="0"/>
  <p:tag name="KSO_WM_UNIT_DEC_AREA_ID" val="423475ad33f947718c73d2247a491ca8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543_4*l_h_a*1_2_1"/>
  <p:tag name="KSO_WM_TEMPLATE_CATEGORY" val="custom"/>
  <p:tag name="KSO_WM_TEMPLATE_INDEX" val="20225543"/>
  <p:tag name="KSO_WM_UNIT_LAYERLEVEL" val="1_1_1"/>
  <p:tag name="KSO_WM_TAG_VERSION" val="1.0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UNIT_SUBTYPE" val="a"/>
  <p:tag name="KSO_WM_UNIT_PRESET_TEXT" val="点击此处添加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h_f"/>
  <p:tag name="KSO_WM_UNIT_INDEX" val="547_2_1_1_1"/>
  <p:tag name="KSO_WM_UNIT_ID" val="diagram20230180_1*n_h_h_h_f*547_2_1_1_1"/>
  <p:tag name="KSO_WM_TEMPLATE_CATEGORY" val="diagram"/>
  <p:tag name="KSO_WM_TEMPLATE_INDEX" val="20230180"/>
  <p:tag name="KSO_WM_UNIT_LAYERLEVEL" val="1_1_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SUBTYPE" val="a"/>
  <p:tag name="KSO_WM_UNIT_PRESET_TEXT" val="点击此处添加正文，文字是您思想的提炼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f"/>
  <p:tag name="KSO_WM_UNIT_INDEX" val="547_1"/>
  <p:tag name="KSO_WM_UNIT_ID" val="diagram20230180_1*n_f*547_1"/>
  <p:tag name="KSO_WM_TEMPLATE_CATEGORY" val="diagram"/>
  <p:tag name="KSO_WM_TEMPLATE_INDEX" val="20230180"/>
  <p:tag name="KSO_WM_UNIT_LAYERLEVEL" val="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2_1"/>
  <p:tag name="KSO_WM_UNIT_ID" val="diagram20230180_1*n_h_h_i*547_2_2_1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2_2"/>
  <p:tag name="KSO_WM_UNIT_ID" val="diagram20230180_1*n_h_h_i*547_2_2_2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LINE_FORE_SCHEMECOLOR_INDEX" val="6"/>
  <p:tag name="KSO_WM_UNIT_LINE_FILL_TYPE" val="2"/>
  <p:tag name="KSO_WM_UNIT_SHADOW_SCHEMECOLOR_INDEX" val="6"/>
  <p:tag name="KSO_WM_UNIT_TEXT_FILL_FORE_SCHEMECOLOR_INDEX" val="2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1_2"/>
  <p:tag name="KSO_WM_UNIT_ID" val="diagram20230180_1*n_h_h_i*547_2_1_2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1_3"/>
  <p:tag name="KSO_WM_UNIT_ID" val="diagram20230180_1*n_h_h_i*547_2_1_3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1_4"/>
  <p:tag name="KSO_WM_UNIT_ID" val="diagram20230180_1*n_h_h_i*547_2_1_4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2_3"/>
  <p:tag name="KSO_WM_UNIT_ID" val="diagram20230180_1*n_h_h_i*547_2_2_3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市场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547_2_2_1"/>
  <p:tag name="KSO_WM_UNIT_ID" val="diagram20230180_1*n_h_h_a*547_2_2_1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BLOCK" val="0"/>
  <p:tag name="KSO_WM_UNIT_DEC_AREA_ID" val="1ba64d1730504bb5b7fa193a1645d759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25543_4*l_h_i*1_2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产品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547_2_1_1"/>
  <p:tag name="KSO_WM_UNIT_ID" val="diagram20230180_1*n_h_h_a*547_2_1_1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符合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547_1_1"/>
  <p:tag name="KSO_WM_UNIT_ID" val="diagram20230180_1*n_h_a*547_1_1"/>
  <p:tag name="KSO_WM_TEMPLATE_CATEGORY" val="diagram"/>
  <p:tag name="KSO_WM_TEMPLATE_INDEX" val="20230180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2_4"/>
  <p:tag name="KSO_WM_UNIT_ID" val="diagram20230180_1*n_h_h_i*547_2_2_4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2_5"/>
  <p:tag name="KSO_WM_UNIT_ID" val="diagram20230180_1*n_h_h_i*547_2_2_5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1_5"/>
  <p:tag name="KSO_WM_UNIT_ID" val="diagram20230180_1*n_h_h_i*547_2_1_5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547_2_1_1"/>
  <p:tag name="KSO_WM_UNIT_ID" val="diagram20230180_1*n_h_h_i*547_2_1_1"/>
  <p:tag name="KSO_WM_TEMPLATE_CATEGORY" val="diagram"/>
  <p:tag name="KSO_WM_TEMPLATE_INDEX" val="20230180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BLOCK" val="0"/>
  <p:tag name="KSO_WM_UNIT_DEC_AREA_ID" val="02fbddfd5a754c9a9f19171c41e34a90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25543_4*l_h_a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0"/>
  <p:tag name="KSO_WM_UNIT_USESOURCEFORMAT_APPLY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BLOCK" val="0"/>
  <p:tag name="KSO_WM_UNIT_DEC_AREA_ID" val="25ec6a4876fd4fa78f92db0390cac235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25543_4*l_h_i*1_3_1"/>
  <p:tag name="KSO_WM_TEMPLATE_CATEGORY" val="custom"/>
  <p:tag name="KSO_WM_TEMPLATE_INDEX" val="20225543"/>
  <p:tag name="KSO_WM_UNIT_LAYERLEVEL" val="1_1_1"/>
  <p:tag name="KSO_WM_TAG_VERSION" val="1.0"/>
  <p:tag name="KSO_WM_BEAUTIFY_FLAG" val="#wm#"/>
  <p:tag name="KSO_WM_DIAGRAM_GROUP_CODE" val="l1-1"/>
  <p:tag name="KSO_WM_CHIP_GROUPID" val="619326cc18adb49c6c1f3ec4"/>
  <p:tag name="KSO_WM_CHIP_XID" val="6193567418adb49c6c1f40ca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d28670ab2c3a4b0ca5b0ebe84e88c3da"/>
  <p:tag name="KSO_WM_UNIT_TEXT_FILL_FORE_SCHEMECOLOR_INDEX_BRIGHTNESS" val="0"/>
  <p:tag name="KSO_WM_UNIT_TEXT_FILL_FORE_SCHEMECOLOR_INDEX" val="5"/>
  <p:tag name="KSO_WM_UNIT_TEXT_FILL_TYPE" val="1"/>
  <p:tag name="KSO_WM_UNIT_VALUE" val="1"/>
  <p:tag name="KSO_WM_UNIT_USESOURCEFORMAT_APPLY" val="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B9BD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5820</Words>
  <Application>WPS 演示</Application>
  <PresentationFormat>宽屏</PresentationFormat>
  <Paragraphs>835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Times New Roman</vt:lpstr>
      <vt:lpstr>Calibri</vt:lpstr>
      <vt:lpstr>方正小标宋简体</vt:lpstr>
      <vt:lpstr>华文新魏</vt:lpstr>
      <vt:lpstr>等线</vt:lpstr>
      <vt:lpstr>Arial Black</vt:lpstr>
      <vt:lpstr>汉仪大黑简</vt:lpstr>
      <vt:lpstr>黑体</vt:lpstr>
      <vt:lpstr>汉仪中黑 简</vt:lpstr>
      <vt:lpstr>楷体</vt:lpstr>
      <vt:lpstr>华文楷体</vt:lpstr>
      <vt:lpstr>Wingdings</vt:lpstr>
      <vt:lpstr>Times New Roman</vt:lpstr>
      <vt:lpstr>微软雅黑 Light</vt:lpstr>
      <vt:lpstr>Arial Unicode MS</vt:lpstr>
      <vt:lpstr>等线 Light</vt:lpstr>
      <vt:lpstr>新宋体</vt:lpstr>
      <vt:lpstr>思源黑体 CN Bold</vt:lpstr>
      <vt:lpstr>方正公文小标宋</vt:lpstr>
      <vt:lpstr>华文琥珀</vt:lpstr>
      <vt:lpstr>Office 主题​​</vt:lpstr>
      <vt:lpstr>PowerPoint 演示文稿</vt:lpstr>
      <vt:lpstr>PowerPoint 演示文稿</vt:lpstr>
      <vt:lpstr>博士研究生培养流程</vt:lpstr>
      <vt:lpstr>硕士学位研究生培养流程</vt:lpstr>
      <vt:lpstr>PowerPoint 演示文稿</vt:lpstr>
      <vt:lpstr>PowerPoint 演示文稿</vt:lpstr>
      <vt:lpstr>开题工作流程</vt:lpstr>
      <vt:lpstr>中期考核工作流程</vt:lpstr>
      <vt:lpstr>基地培养：校内外导师组职责</vt:lpstr>
      <vt:lpstr>专业学位基地项目制培养模式</vt:lpstr>
      <vt:lpstr>专业实践管理（依托信息化系统进行）-申请</vt:lpstr>
      <vt:lpstr>PowerPoint 演示文稿</vt:lpstr>
      <vt:lpstr>PowerPoint 演示文稿</vt:lpstr>
      <vt:lpstr>学术活动学分要求</vt:lpstr>
      <vt:lpstr>科研实践计划项目</vt:lpstr>
      <vt:lpstr>科研实践计划项目-项目管理</vt:lpstr>
      <vt:lpstr>国际交流项目</vt:lpstr>
      <vt:lpstr>学籍管理流程</vt:lpstr>
      <vt:lpstr>PowerPoint 演示文稿</vt:lpstr>
      <vt:lpstr>毕业成果要求</vt:lpstr>
      <vt:lpstr>毕业成果要求</vt:lpstr>
      <vt:lpstr>答辩前论文盲审</vt:lpstr>
      <vt:lpstr>答辩及毕业流程</vt:lpstr>
      <vt:lpstr>优秀学位论文培育改革 </vt:lpstr>
      <vt:lpstr>论文抽检</vt:lpstr>
      <vt:lpstr>PowerPoint 演示文稿</vt:lpstr>
      <vt:lpstr>奖助项目</vt:lpstr>
      <vt:lpstr>学业奖学金评定</vt:lpstr>
      <vt:lpstr>学业奖学金评定</vt:lpstr>
      <vt:lpstr>PowerPoint 演示文稿</vt:lpstr>
      <vt:lpstr>PowerPoint 演示文稿</vt:lpstr>
      <vt:lpstr>谢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李浩野</dc:creator>
  <cp:lastModifiedBy>YOCHI</cp:lastModifiedBy>
  <cp:revision>399</cp:revision>
  <dcterms:created xsi:type="dcterms:W3CDTF">2021-03-12T07:08:00Z</dcterms:created>
  <dcterms:modified xsi:type="dcterms:W3CDTF">2023-09-11T06:53:05Z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BD1A74E9C640475297FD4C609A980697_13</vt:lpwstr>
  </property>
  <property fmtid="{D5CDD505-2E9C-101B-9397-08002B2CF9AE}" pid="3" name="KSOProductBuildVer">
    <vt:lpwstr>2052-12.1.0.15374</vt:lpwstr>
  </property>
</Properties>
</file>